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76" r:id="rId3"/>
    <p:sldId id="258" r:id="rId4"/>
    <p:sldId id="266" r:id="rId5"/>
    <p:sldId id="297" r:id="rId6"/>
    <p:sldId id="284" r:id="rId7"/>
    <p:sldId id="274" r:id="rId8"/>
    <p:sldId id="275" r:id="rId9"/>
    <p:sldId id="273" r:id="rId10"/>
    <p:sldId id="290" r:id="rId11"/>
    <p:sldId id="277" r:id="rId12"/>
    <p:sldId id="278" r:id="rId13"/>
    <p:sldId id="289" r:id="rId14"/>
    <p:sldId id="279" r:id="rId15"/>
    <p:sldId id="291" r:id="rId16"/>
    <p:sldId id="299" r:id="rId17"/>
    <p:sldId id="300" r:id="rId18"/>
    <p:sldId id="295" r:id="rId19"/>
    <p:sldId id="298" r:id="rId20"/>
    <p:sldId id="280" r:id="rId21"/>
    <p:sldId id="281" r:id="rId22"/>
    <p:sldId id="269" r:id="rId23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BF71"/>
    <a:srgbClr val="3C3C3C"/>
    <a:srgbClr val="FFCD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3034" autoAdjust="0"/>
  </p:normalViewPr>
  <p:slideViewPr>
    <p:cSldViewPr>
      <p:cViewPr varScale="1">
        <p:scale>
          <a:sx n="97" d="100"/>
          <a:sy n="97" d="100"/>
        </p:scale>
        <p:origin x="1144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B7A6D-F1BA-46F6-92AE-115888E06B82}" type="datetimeFigureOut">
              <a:rPr lang="ko-KR" altLang="en-US" smtClean="0"/>
              <a:t>2022. 1. 27.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FE298B-F05B-41E5-B636-D325B42317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409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FE298B-F05B-41E5-B636-D325B423171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478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FE298B-F05B-41E5-B636-D325B423171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535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FE298B-F05B-41E5-B636-D325B423171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486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FE298B-F05B-41E5-B636-D325B423171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472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FE298B-F05B-41E5-B636-D325B423171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453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FE298B-F05B-41E5-B636-D325B423171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94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FE298B-F05B-41E5-B636-D325B423171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985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FE298B-F05B-41E5-B636-D325B423171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566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FE298B-F05B-41E5-B636-D325B423171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8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7.jpg"/><Relationship Id="rId7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9.png"/><Relationship Id="rId10" Type="http://schemas.openxmlformats.org/officeDocument/2006/relationships/image" Target="../media/image33.jpg"/><Relationship Id="rId4" Type="http://schemas.openxmlformats.org/officeDocument/2006/relationships/image" Target="../media/image28.png"/><Relationship Id="rId9" Type="http://schemas.openxmlformats.org/officeDocument/2006/relationships/image" Target="../media/image32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3C3C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228600" y="2247900"/>
            <a:ext cx="20226726" cy="470898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0000" kern="0" spc="-150" dirty="0" err="1">
                <a:solidFill>
                  <a:srgbClr val="01BF71"/>
                </a:solidFill>
                <a:latin typeface="Bahnschrift SemiBold SemiConden" panose="020B0502040204020203" pitchFamily="34" charset="0"/>
                <a:ea typeface="Artifakt Element Black" panose="020B0A03050000020004" pitchFamily="34" charset="0"/>
                <a:cs typeface="Bebas" pitchFamily="34" charset="0"/>
              </a:rPr>
              <a:t>Pictoon</a:t>
            </a:r>
            <a:endParaRPr lang="en-US" sz="30000" spc="-150" dirty="0">
              <a:solidFill>
                <a:srgbClr val="01BF71"/>
              </a:solidFill>
              <a:latin typeface="Bahnschrift SemiBold SemiConden" panose="020B0502040204020203" pitchFamily="34" charset="0"/>
              <a:ea typeface="Artifakt Element Black" panose="020B0A03050000020004" pitchFamily="34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584185" y="9517871"/>
            <a:ext cx="5274030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000" b="1" kern="0" dirty="0" err="1">
                <a:solidFill>
                  <a:srgbClr val="01BF71"/>
                </a:solidFill>
                <a:latin typeface="S-Core Dream 4 Regular" pitchFamily="34" charset="0"/>
                <a:cs typeface="S-Core Dream 4 Regular" pitchFamily="34" charset="0"/>
              </a:rPr>
              <a:t>Siliconvalley</a:t>
            </a:r>
            <a:r>
              <a:rPr lang="en-US" sz="3000" b="1" kern="0" dirty="0">
                <a:solidFill>
                  <a:srgbClr val="01BF71"/>
                </a:solidFill>
                <a:latin typeface="S-Core Dream 4 Regular" pitchFamily="34" charset="0"/>
                <a:cs typeface="S-Core Dream 4 Regular" pitchFamily="34" charset="0"/>
              </a:rPr>
              <a:t> B-Team</a:t>
            </a:r>
            <a:endParaRPr lang="en-US" sz="3000" b="1" dirty="0">
              <a:solidFill>
                <a:srgbClr val="01BF71"/>
              </a:solidFill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16535401" y="0"/>
            <a:ext cx="170802" cy="10287000"/>
            <a:chOff x="16638889" y="0"/>
            <a:chExt cx="67313" cy="10287000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5400000">
              <a:off x="11529046" y="5109843"/>
              <a:ext cx="10287000" cy="6731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1" y="1585418"/>
            <a:ext cx="18288001" cy="205282"/>
            <a:chOff x="-784854" y="1585419"/>
            <a:chExt cx="19291723" cy="72812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784854" y="1585419"/>
              <a:ext cx="19291723" cy="72812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9E6E996-E801-4AC7-B17A-E50A2E29CE3B}"/>
              </a:ext>
            </a:extLst>
          </p:cNvPr>
          <p:cNvSpPr txBox="1"/>
          <p:nvPr/>
        </p:nvSpPr>
        <p:spPr>
          <a:xfrm>
            <a:off x="16669333" y="7618173"/>
            <a:ext cx="14508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임성한</a:t>
            </a:r>
            <a:endParaRPr lang="en-US" altLang="ko-KR" sz="3000" b="1" dirty="0">
              <a:solidFill>
                <a:schemeClr val="bg1"/>
              </a:solidFill>
            </a:endParaRPr>
          </a:p>
          <a:p>
            <a:r>
              <a:rPr lang="ko-KR" altLang="en-US" sz="3000" b="1" dirty="0" err="1">
                <a:solidFill>
                  <a:schemeClr val="bg1"/>
                </a:solidFill>
              </a:rPr>
              <a:t>이차훈</a:t>
            </a:r>
            <a:endParaRPr lang="en-US" altLang="ko-KR" sz="3000" b="1" dirty="0">
              <a:solidFill>
                <a:schemeClr val="bg1"/>
              </a:solidFill>
            </a:endParaRPr>
          </a:p>
          <a:p>
            <a:r>
              <a:rPr lang="ko-KR" altLang="en-US" sz="3000" b="1" dirty="0">
                <a:solidFill>
                  <a:schemeClr val="bg1"/>
                </a:solidFill>
              </a:rPr>
              <a:t>김정연</a:t>
            </a:r>
            <a:endParaRPr lang="en-US" altLang="ko-KR" sz="3000" b="1" dirty="0">
              <a:solidFill>
                <a:schemeClr val="bg1"/>
              </a:solidFill>
            </a:endParaRPr>
          </a:p>
          <a:p>
            <a:r>
              <a:rPr lang="ko-KR" altLang="en-US" sz="3000" b="1" dirty="0">
                <a:solidFill>
                  <a:schemeClr val="bg1"/>
                </a:solidFill>
              </a:rPr>
              <a:t>박민영</a:t>
            </a:r>
            <a:endParaRPr lang="ko-KR" altLang="en-US" sz="3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0065" y="-722"/>
            <a:ext cx="9858864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000" kern="0" dirty="0">
                <a:solidFill>
                  <a:srgbClr val="01BF71"/>
                </a:solidFill>
                <a:latin typeface="Bahnschrift SemiBold SemiConden" panose="020B0502040204020203" pitchFamily="34" charset="0"/>
              </a:rPr>
              <a:t>Docker</a:t>
            </a:r>
            <a:endParaRPr lang="en-US" sz="7000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grpSp>
        <p:nvGrpSpPr>
          <p:cNvPr id="8" name="그룹 1001">
            <a:extLst>
              <a:ext uri="{FF2B5EF4-FFF2-40B4-BE49-F238E27FC236}">
                <a16:creationId xmlns:a16="http://schemas.microsoft.com/office/drawing/2014/main" id="{74DD5D91-F08A-4FD3-A173-2D8C58F96E2C}"/>
              </a:ext>
            </a:extLst>
          </p:cNvPr>
          <p:cNvGrpSpPr/>
          <p:nvPr/>
        </p:nvGrpSpPr>
        <p:grpSpPr>
          <a:xfrm>
            <a:off x="1157564" y="9164219"/>
            <a:ext cx="16275387" cy="13769"/>
            <a:chOff x="1005164" y="9011819"/>
            <a:chExt cx="16275387" cy="13769"/>
          </a:xfrm>
        </p:grpSpPr>
        <p:pic>
          <p:nvPicPr>
            <p:cNvPr id="11" name="Object 3">
              <a:extLst>
                <a:ext uri="{FF2B5EF4-FFF2-40B4-BE49-F238E27FC236}">
                  <a16:creationId xmlns:a16="http://schemas.microsoft.com/office/drawing/2014/main" id="{DC689F0C-9257-4C93-82FE-CAF61A8E3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  <a:ln>
              <a:solidFill>
                <a:srgbClr val="01BF71"/>
              </a:solidFill>
            </a:ln>
          </p:spPr>
        </p:pic>
      </p:grpSp>
      <p:pic>
        <p:nvPicPr>
          <p:cNvPr id="18" name="그림 17" descr="텍스트, 스크린샷, 화면이(가) 표시된 사진&#10;&#10;자동 생성된 설명">
            <a:extLst>
              <a:ext uri="{FF2B5EF4-FFF2-40B4-BE49-F238E27FC236}">
                <a16:creationId xmlns:a16="http://schemas.microsoft.com/office/drawing/2014/main" id="{80AA58CE-36E8-48DE-B20F-800340A828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324100"/>
            <a:ext cx="5636646" cy="6217582"/>
          </a:xfrm>
          <a:prstGeom prst="rect">
            <a:avLst/>
          </a:prstGeom>
        </p:spPr>
      </p:pic>
      <p:pic>
        <p:nvPicPr>
          <p:cNvPr id="1026" name="Picture 2" descr="Docker 정리">
            <a:extLst>
              <a:ext uri="{FF2B5EF4-FFF2-40B4-BE49-F238E27FC236}">
                <a16:creationId xmlns:a16="http://schemas.microsoft.com/office/drawing/2014/main" id="{FE1045F6-30FC-4963-89C8-3B9CAF511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521" y="255497"/>
            <a:ext cx="685497" cy="685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857EAFB-CFDB-4067-B2B6-99CDBA92F4F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1AE0A29-CE30-424F-BAE8-59C10D4CC791}"/>
              </a:ext>
            </a:extLst>
          </p:cNvPr>
          <p:cNvSpPr txBox="1"/>
          <p:nvPr/>
        </p:nvSpPr>
        <p:spPr>
          <a:xfrm>
            <a:off x="8441351" y="3848100"/>
            <a:ext cx="79416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>
                <a:solidFill>
                  <a:srgbClr val="01BF71"/>
                </a:solidFill>
                <a:latin typeface="NotoSansKR"/>
              </a:rPr>
              <a:t>D</a:t>
            </a:r>
            <a:r>
              <a:rPr lang="en-US" altLang="ko-KR" sz="3600" b="0" i="0" dirty="0" err="1">
                <a:solidFill>
                  <a:srgbClr val="01BF71"/>
                </a:solidFill>
                <a:effectLst/>
                <a:latin typeface="NotoSansKR"/>
              </a:rPr>
              <a:t>ockerfile</a:t>
            </a:r>
            <a:r>
              <a:rPr lang="en-US" altLang="ko-KR" sz="3600" b="0" i="0" dirty="0">
                <a:solidFill>
                  <a:srgbClr val="1D1C1D"/>
                </a:solidFill>
                <a:effectLst/>
                <a:latin typeface="NotoSansKR"/>
              </a:rPr>
              <a:t> </a:t>
            </a:r>
            <a:r>
              <a:rPr lang="ko-KR" altLang="en-US" sz="3600" b="0" i="0" dirty="0">
                <a:solidFill>
                  <a:srgbClr val="1D1C1D"/>
                </a:solidFill>
                <a:effectLst/>
                <a:latin typeface="NotoSansKR"/>
              </a:rPr>
              <a:t>과 </a:t>
            </a:r>
            <a:r>
              <a:rPr lang="en-US" altLang="ko-KR" sz="3600" b="0" i="0" dirty="0">
                <a:solidFill>
                  <a:srgbClr val="01BF71"/>
                </a:solidFill>
                <a:effectLst/>
                <a:latin typeface="NotoSansKR"/>
              </a:rPr>
              <a:t>docker </a:t>
            </a:r>
            <a:r>
              <a:rPr lang="en-US" altLang="ko-KR" sz="3600" b="0" i="0" dirty="0" err="1">
                <a:solidFill>
                  <a:srgbClr val="01BF71"/>
                </a:solidFill>
                <a:effectLst/>
                <a:latin typeface="NotoSansKR"/>
              </a:rPr>
              <a:t>compose.yml</a:t>
            </a:r>
            <a:r>
              <a:rPr lang="ko-KR" altLang="en-US" sz="3600" b="0" i="0" dirty="0">
                <a:solidFill>
                  <a:srgbClr val="01BF71"/>
                </a:solidFill>
                <a:effectLst/>
                <a:latin typeface="NotoSansKR"/>
              </a:rPr>
              <a:t> </a:t>
            </a:r>
            <a:r>
              <a:rPr lang="ko-KR" altLang="en-US" sz="3600" b="0" i="0" dirty="0">
                <a:solidFill>
                  <a:srgbClr val="1D1C1D"/>
                </a:solidFill>
                <a:effectLst/>
                <a:latin typeface="NotoSansKR"/>
              </a:rPr>
              <a:t>사용 </a:t>
            </a:r>
            <a:endParaRPr lang="en-US" altLang="ko-KR" sz="3600" b="0" i="0" dirty="0">
              <a:solidFill>
                <a:srgbClr val="1D1C1D"/>
              </a:solidFill>
              <a:effectLst/>
              <a:latin typeface="NotoSansKR"/>
            </a:endParaRPr>
          </a:p>
          <a:p>
            <a:r>
              <a:rPr lang="en-US" altLang="ko-KR" sz="3600" b="0" i="0" dirty="0">
                <a:solidFill>
                  <a:srgbClr val="1D1C1D"/>
                </a:solidFill>
                <a:effectLst/>
                <a:latin typeface="NotoSansKR"/>
              </a:rPr>
              <a:t>Nginx, react, flask, </a:t>
            </a:r>
            <a:r>
              <a:rPr lang="en-US" altLang="ko-KR" sz="3600" b="0" i="0" dirty="0" err="1">
                <a:solidFill>
                  <a:srgbClr val="1D1C1D"/>
                </a:solidFill>
                <a:effectLst/>
                <a:latin typeface="NotoSansKR"/>
              </a:rPr>
              <a:t>rabbitmq</a:t>
            </a:r>
            <a:r>
              <a:rPr lang="en-US" altLang="ko-KR" sz="3600" b="0" i="0" dirty="0">
                <a:solidFill>
                  <a:srgbClr val="1D1C1D"/>
                </a:solidFill>
                <a:effectLst/>
                <a:latin typeface="NotoSansKR"/>
              </a:rPr>
              <a:t>, </a:t>
            </a:r>
          </a:p>
          <a:p>
            <a:r>
              <a:rPr lang="en-US" altLang="ko-KR" sz="3600" b="0" i="0" dirty="0">
                <a:solidFill>
                  <a:srgbClr val="1D1C1D"/>
                </a:solidFill>
                <a:effectLst/>
                <a:latin typeface="NotoSansKR"/>
              </a:rPr>
              <a:t>Redis, celery worker </a:t>
            </a:r>
            <a:r>
              <a:rPr lang="ko-KR" altLang="en-US" sz="3600" b="0" i="0" dirty="0">
                <a:solidFill>
                  <a:srgbClr val="1D1C1D"/>
                </a:solidFill>
                <a:effectLst/>
                <a:latin typeface="NotoSansKR"/>
              </a:rPr>
              <a:t>를 </a:t>
            </a:r>
            <a:endParaRPr lang="en-US" altLang="ko-KR" sz="3600" b="0" i="0" dirty="0">
              <a:solidFill>
                <a:srgbClr val="1D1C1D"/>
              </a:solidFill>
              <a:effectLst/>
              <a:latin typeface="NotoSansKR"/>
            </a:endParaRPr>
          </a:p>
          <a:p>
            <a:r>
              <a:rPr lang="ko-KR" altLang="en-US" sz="3600" b="0" i="0" dirty="0" err="1">
                <a:solidFill>
                  <a:srgbClr val="1D1C1D"/>
                </a:solidFill>
                <a:effectLst/>
                <a:latin typeface="NotoSansKR"/>
              </a:rPr>
              <a:t>컨테이너화하여</a:t>
            </a:r>
            <a:r>
              <a:rPr lang="ko-KR" altLang="en-US" sz="3600" b="0" i="0" dirty="0">
                <a:solidFill>
                  <a:srgbClr val="1D1C1D"/>
                </a:solidFill>
                <a:effectLst/>
                <a:latin typeface="NotoSansKR"/>
              </a:rPr>
              <a:t> </a:t>
            </a:r>
            <a:endParaRPr lang="en-US" altLang="ko-KR" sz="3600" b="0" i="0" dirty="0">
              <a:solidFill>
                <a:srgbClr val="1D1C1D"/>
              </a:solidFill>
              <a:effectLst/>
              <a:latin typeface="NotoSansKR"/>
            </a:endParaRPr>
          </a:p>
          <a:p>
            <a:r>
              <a:rPr lang="ko-KR" altLang="en-US" sz="3600" b="0" i="0" dirty="0">
                <a:solidFill>
                  <a:srgbClr val="1D1C1D"/>
                </a:solidFill>
                <a:effectLst/>
                <a:latin typeface="NotoSansKR"/>
              </a:rPr>
              <a:t>배포에 용이하게 하였습니다</a:t>
            </a:r>
            <a:r>
              <a:rPr lang="en-US" altLang="ko-KR" sz="3600" b="0" i="0" dirty="0">
                <a:solidFill>
                  <a:srgbClr val="1D1C1D"/>
                </a:solidFill>
                <a:effectLst/>
                <a:latin typeface="NotoSansKR"/>
              </a:rPr>
              <a:t>.</a:t>
            </a:r>
            <a:r>
              <a:rPr lang="ko-KR" altLang="en-US" sz="3500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DFA91D-817F-4F3E-A8B0-A889B679390A}"/>
              </a:ext>
            </a:extLst>
          </p:cNvPr>
          <p:cNvSpPr txBox="1"/>
          <p:nvPr/>
        </p:nvSpPr>
        <p:spPr>
          <a:xfrm>
            <a:off x="17432951" y="8887220"/>
            <a:ext cx="8354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11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863603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5800" y="-20894"/>
            <a:ext cx="9858864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000" kern="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Frontend</a:t>
            </a:r>
            <a:endParaRPr lang="en-US" sz="7000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C4136B5-EBA9-46AB-9AB5-BD86CDA6B5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2" t="5486"/>
          <a:stretch/>
        </p:blipFill>
        <p:spPr>
          <a:xfrm>
            <a:off x="352022" y="2781301"/>
            <a:ext cx="8691578" cy="5519058"/>
          </a:xfrm>
          <a:prstGeom prst="rect">
            <a:avLst/>
          </a:prstGeom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FA0DE03-F2A3-4630-A4A7-16897F84D7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3334" y="4533900"/>
            <a:ext cx="3049617" cy="52768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F0630D-76DB-4E59-ABD3-FD789B2535B7}"/>
              </a:ext>
            </a:extLst>
          </p:cNvPr>
          <p:cNvSpPr txBox="1"/>
          <p:nvPr/>
        </p:nvSpPr>
        <p:spPr>
          <a:xfrm>
            <a:off x="13745814" y="1331622"/>
            <a:ext cx="390188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dirty="0"/>
              <a:t>사용자 인터페이스 </a:t>
            </a:r>
            <a:endParaRPr lang="en-US" altLang="ko-KR" sz="3500" dirty="0"/>
          </a:p>
          <a:p>
            <a:r>
              <a:rPr lang="ko-KR" altLang="en-US" sz="3500" dirty="0"/>
              <a:t>구현 위한 </a:t>
            </a:r>
            <a:endParaRPr lang="en-US" altLang="ko-KR" sz="3500" dirty="0"/>
          </a:p>
          <a:p>
            <a:r>
              <a:rPr lang="ko-KR" altLang="en-US" sz="3500" dirty="0"/>
              <a:t>웹 프레임 워크 </a:t>
            </a:r>
            <a:r>
              <a:rPr lang="en-US" altLang="ko-KR" sz="3500" dirty="0"/>
              <a:t>React Framework </a:t>
            </a:r>
            <a:r>
              <a:rPr lang="ko-KR" altLang="en-US" sz="3500" dirty="0"/>
              <a:t>사용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6106DB-E69F-494B-B19E-D63C44689D00}"/>
              </a:ext>
            </a:extLst>
          </p:cNvPr>
          <p:cNvSpPr txBox="1"/>
          <p:nvPr/>
        </p:nvSpPr>
        <p:spPr>
          <a:xfrm>
            <a:off x="9801759" y="6972300"/>
            <a:ext cx="433272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500" dirty="0"/>
              <a:t>각각의 페이지들을 </a:t>
            </a:r>
            <a:r>
              <a:rPr lang="en-US" altLang="ko-KR" sz="3500" dirty="0"/>
              <a:t>components</a:t>
            </a:r>
            <a:r>
              <a:rPr lang="ko-KR" altLang="en-US" sz="3500" dirty="0"/>
              <a:t>로 분리하여 관리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317880D-3847-4AF6-9380-55E5919950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6097" y="1331622"/>
            <a:ext cx="4019078" cy="430211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2D0CA49-A50E-4D94-993B-E3D20AF9DAD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5F165DB-3881-419B-8A12-CB4E14A120B3}"/>
              </a:ext>
            </a:extLst>
          </p:cNvPr>
          <p:cNvSpPr txBox="1"/>
          <p:nvPr/>
        </p:nvSpPr>
        <p:spPr>
          <a:xfrm>
            <a:off x="17511109" y="8955378"/>
            <a:ext cx="680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12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4196208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57200" y="0"/>
            <a:ext cx="9858864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000" kern="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Backend</a:t>
            </a:r>
            <a:endParaRPr lang="en-US" sz="7000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grpSp>
        <p:nvGrpSpPr>
          <p:cNvPr id="12" name="그룹 1001">
            <a:extLst>
              <a:ext uri="{FF2B5EF4-FFF2-40B4-BE49-F238E27FC236}">
                <a16:creationId xmlns:a16="http://schemas.microsoft.com/office/drawing/2014/main" id="{EAD2E734-73C4-47AE-886D-F4307958B0E9}"/>
              </a:ext>
            </a:extLst>
          </p:cNvPr>
          <p:cNvGrpSpPr/>
          <p:nvPr/>
        </p:nvGrpSpPr>
        <p:grpSpPr>
          <a:xfrm>
            <a:off x="988660" y="9715500"/>
            <a:ext cx="16275387" cy="13769"/>
            <a:chOff x="1005164" y="9011819"/>
            <a:chExt cx="16275387" cy="13769"/>
          </a:xfrm>
        </p:grpSpPr>
        <p:pic>
          <p:nvPicPr>
            <p:cNvPr id="13" name="Object 3">
              <a:extLst>
                <a:ext uri="{FF2B5EF4-FFF2-40B4-BE49-F238E27FC236}">
                  <a16:creationId xmlns:a16="http://schemas.microsoft.com/office/drawing/2014/main" id="{5C1527AC-2D0B-4F1D-AA5F-2A23AE3413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  <a:ln>
              <a:solidFill>
                <a:srgbClr val="01BF71"/>
              </a:solidFill>
            </a:ln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9B2895C-0954-4841-BF6B-17FEE54BFB1A}"/>
              </a:ext>
            </a:extLst>
          </p:cNvPr>
          <p:cNvSpPr txBox="1"/>
          <p:nvPr/>
        </p:nvSpPr>
        <p:spPr>
          <a:xfrm>
            <a:off x="6477001" y="7121745"/>
            <a:ext cx="112350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500" dirty="0">
                <a:solidFill>
                  <a:srgbClr val="01BF71"/>
                </a:solidFill>
              </a:rPr>
              <a:t>Celery worker</a:t>
            </a:r>
            <a:r>
              <a:rPr lang="ko-KR" altLang="en-US" sz="3500" dirty="0"/>
              <a:t>를 이용하여 분산메시지 전달을 기반으로 동작하는 비동기 작업 큐 구현</a:t>
            </a:r>
            <a:endParaRPr lang="en-US" altLang="ko-KR" sz="3500" dirty="0"/>
          </a:p>
          <a:p>
            <a:pPr algn="r"/>
            <a:r>
              <a:rPr lang="en-US" altLang="ko-KR" sz="3500" dirty="0"/>
              <a:t>broker</a:t>
            </a:r>
            <a:r>
              <a:rPr lang="ko-KR" altLang="en-US" sz="3500" dirty="0"/>
              <a:t>로 </a:t>
            </a:r>
            <a:r>
              <a:rPr lang="en-US" altLang="ko-KR" sz="3500" dirty="0" err="1">
                <a:solidFill>
                  <a:srgbClr val="01BF71"/>
                </a:solidFill>
              </a:rPr>
              <a:t>Rabbitmq</a:t>
            </a:r>
            <a:r>
              <a:rPr lang="ko-KR" altLang="en-US" sz="3500" dirty="0"/>
              <a:t> 사용</a:t>
            </a:r>
            <a:endParaRPr lang="en-US" altLang="ko-KR" sz="3500" dirty="0"/>
          </a:p>
          <a:p>
            <a:pPr algn="r"/>
            <a:r>
              <a:rPr lang="en-US" altLang="ko-KR" sz="3500" dirty="0"/>
              <a:t>Celery </a:t>
            </a:r>
            <a:r>
              <a:rPr lang="ko-KR" altLang="en-US" sz="3500" dirty="0"/>
              <a:t>동작의 결과를 얻기 위해 </a:t>
            </a:r>
            <a:r>
              <a:rPr lang="en-US" altLang="ko-KR" sz="3500" dirty="0">
                <a:solidFill>
                  <a:srgbClr val="01BF71"/>
                </a:solidFill>
              </a:rPr>
              <a:t>Redis</a:t>
            </a:r>
            <a:r>
              <a:rPr lang="ko-KR" altLang="en-US" sz="3500" dirty="0">
                <a:solidFill>
                  <a:srgbClr val="01BF71"/>
                </a:solidFill>
              </a:rPr>
              <a:t> </a:t>
            </a:r>
            <a:r>
              <a:rPr lang="ko-KR" altLang="en-US" sz="3500" dirty="0"/>
              <a:t>사용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AA4E70-F05A-45A3-BC43-994E932E9D14}"/>
              </a:ext>
            </a:extLst>
          </p:cNvPr>
          <p:cNvSpPr txBox="1"/>
          <p:nvPr/>
        </p:nvSpPr>
        <p:spPr>
          <a:xfrm>
            <a:off x="486697" y="1381236"/>
            <a:ext cx="96012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500" dirty="0">
                <a:solidFill>
                  <a:srgbClr val="01BF71"/>
                </a:solidFill>
              </a:rPr>
              <a:t>Flask</a:t>
            </a:r>
            <a:r>
              <a:rPr lang="en-US" altLang="ko-KR" sz="3500" dirty="0"/>
              <a:t> Frame work</a:t>
            </a:r>
            <a:r>
              <a:rPr lang="ko-KR" altLang="en-US" sz="3500" dirty="0"/>
              <a:t>를 이용하여 </a:t>
            </a:r>
            <a:r>
              <a:rPr lang="en-US" altLang="ko-KR" sz="3500" dirty="0"/>
              <a:t>Backend </a:t>
            </a:r>
            <a:r>
              <a:rPr lang="en-US" altLang="ko-KR" sz="3500" dirty="0" err="1"/>
              <a:t>api</a:t>
            </a:r>
            <a:r>
              <a:rPr lang="ko-KR" altLang="en-US" sz="3500" dirty="0" err="1"/>
              <a:t>를</a:t>
            </a:r>
            <a:r>
              <a:rPr lang="ko-KR" altLang="en-US" sz="3500" dirty="0"/>
              <a:t> 작성</a:t>
            </a:r>
            <a:endParaRPr lang="en-US" altLang="ko-KR" sz="3500" dirty="0"/>
          </a:p>
          <a:p>
            <a:r>
              <a:rPr lang="ko-KR" altLang="en-US" sz="3500" dirty="0"/>
              <a:t>프록시 서버 </a:t>
            </a:r>
            <a:r>
              <a:rPr lang="en-US" altLang="ko-KR" sz="3500" dirty="0">
                <a:solidFill>
                  <a:srgbClr val="01BF71"/>
                </a:solidFill>
              </a:rPr>
              <a:t>nginx</a:t>
            </a:r>
            <a:r>
              <a:rPr lang="ko-KR" altLang="en-US" sz="3500" dirty="0"/>
              <a:t>를  채택하여 웹서버 사용</a:t>
            </a:r>
            <a:endParaRPr lang="en-US" altLang="ko-KR" sz="3500" dirty="0"/>
          </a:p>
          <a:p>
            <a:r>
              <a:rPr lang="en-US" altLang="ko-KR" sz="3500" dirty="0"/>
              <a:t>WSGI</a:t>
            </a:r>
            <a:r>
              <a:rPr lang="ko-KR" altLang="en-US" sz="3500" dirty="0"/>
              <a:t>로 </a:t>
            </a:r>
            <a:r>
              <a:rPr lang="en-US" altLang="ko-KR" sz="3500" dirty="0" err="1">
                <a:solidFill>
                  <a:srgbClr val="01BF71"/>
                </a:solidFill>
              </a:rPr>
              <a:t>Gunicorn</a:t>
            </a:r>
            <a:r>
              <a:rPr lang="en-US" altLang="ko-KR" sz="3500" dirty="0"/>
              <a:t> </a:t>
            </a:r>
            <a:r>
              <a:rPr lang="ko-KR" altLang="en-US" sz="3500" dirty="0"/>
              <a:t>채택하여 작성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B9DB507-B683-4A77-BCF7-B34A9700E9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E3BC78F-7AB6-4276-981E-57065B3826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6340" y="3281179"/>
            <a:ext cx="11433598" cy="372371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FA12857-A802-4792-B08F-720AD77118D1}"/>
              </a:ext>
            </a:extLst>
          </p:cNvPr>
          <p:cNvSpPr/>
          <p:nvPr/>
        </p:nvSpPr>
        <p:spPr>
          <a:xfrm>
            <a:off x="2746340" y="3206173"/>
            <a:ext cx="7423729" cy="185540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171FC1F-81BF-4091-928B-BFF21DBA89F4}"/>
              </a:ext>
            </a:extLst>
          </p:cNvPr>
          <p:cNvSpPr/>
          <p:nvPr/>
        </p:nvSpPr>
        <p:spPr>
          <a:xfrm>
            <a:off x="10439400" y="3206211"/>
            <a:ext cx="3740538" cy="3723711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6954FF5-2149-406C-86DA-B4DEB891E03E}"/>
              </a:ext>
            </a:extLst>
          </p:cNvPr>
          <p:cNvSpPr/>
          <p:nvPr/>
        </p:nvSpPr>
        <p:spPr>
          <a:xfrm>
            <a:off x="2768783" y="5176091"/>
            <a:ext cx="7401286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7625ADB-B1BD-4B98-A4E5-8BCD48B16F47}"/>
              </a:ext>
            </a:extLst>
          </p:cNvPr>
          <p:cNvSpPr txBox="1"/>
          <p:nvPr/>
        </p:nvSpPr>
        <p:spPr>
          <a:xfrm>
            <a:off x="17316442" y="9452270"/>
            <a:ext cx="5905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13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371149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57564" y="0"/>
            <a:ext cx="9858864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000" dirty="0">
                <a:solidFill>
                  <a:srgbClr val="01BF71"/>
                </a:solidFill>
                <a:latin typeface="Bahnschrift SemiBold SemiConden" panose="020B0502040204020203" pitchFamily="34" charset="0"/>
              </a:rPr>
              <a:t>DB</a:t>
            </a:r>
          </a:p>
        </p:txBody>
      </p:sp>
      <p:grpSp>
        <p:nvGrpSpPr>
          <p:cNvPr id="12" name="그룹 1001">
            <a:extLst>
              <a:ext uri="{FF2B5EF4-FFF2-40B4-BE49-F238E27FC236}">
                <a16:creationId xmlns:a16="http://schemas.microsoft.com/office/drawing/2014/main" id="{EAD2E734-73C4-47AE-886D-F4307958B0E9}"/>
              </a:ext>
            </a:extLst>
          </p:cNvPr>
          <p:cNvGrpSpPr/>
          <p:nvPr/>
        </p:nvGrpSpPr>
        <p:grpSpPr>
          <a:xfrm>
            <a:off x="1157564" y="9164219"/>
            <a:ext cx="16275387" cy="13769"/>
            <a:chOff x="1005164" y="9011819"/>
            <a:chExt cx="16275387" cy="13769"/>
          </a:xfrm>
        </p:grpSpPr>
        <p:pic>
          <p:nvPicPr>
            <p:cNvPr id="13" name="Object 3">
              <a:extLst>
                <a:ext uri="{FF2B5EF4-FFF2-40B4-BE49-F238E27FC236}">
                  <a16:creationId xmlns:a16="http://schemas.microsoft.com/office/drawing/2014/main" id="{5C1527AC-2D0B-4F1D-AA5F-2A23AE3413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  <a:ln>
              <a:solidFill>
                <a:srgbClr val="01BF71"/>
              </a:solidFill>
            </a:ln>
          </p:spPr>
        </p:pic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C7ABDF94-F17F-4F54-9FE8-1BE7A22801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444" y="4991100"/>
            <a:ext cx="14525625" cy="234923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22091AA-048B-4FD5-9602-D9D65770D2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10" t="62771" r="57325" b="21311"/>
          <a:stretch/>
        </p:blipFill>
        <p:spPr>
          <a:xfrm>
            <a:off x="11658600" y="2105687"/>
            <a:ext cx="1720745" cy="25003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FE814A3-7847-4D6D-A50E-BA2D2A516686}"/>
              </a:ext>
            </a:extLst>
          </p:cNvPr>
          <p:cNvSpPr txBox="1"/>
          <p:nvPr/>
        </p:nvSpPr>
        <p:spPr>
          <a:xfrm>
            <a:off x="1752600" y="2232457"/>
            <a:ext cx="9448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500" b="1" dirty="0"/>
              <a:t>AWS-S3 </a:t>
            </a:r>
            <a:r>
              <a:rPr lang="ko-KR" altLang="en-US" sz="3500" b="1" dirty="0"/>
              <a:t>클라우드 스토리지</a:t>
            </a:r>
            <a:endParaRPr lang="en-US" altLang="ko-KR" sz="3500" b="1" dirty="0"/>
          </a:p>
          <a:p>
            <a:pPr algn="r"/>
            <a:r>
              <a:rPr lang="en-US" altLang="ko-KR" sz="3500" dirty="0"/>
              <a:t>AWS</a:t>
            </a:r>
            <a:r>
              <a:rPr lang="ko-KR" altLang="en-US" sz="3500" dirty="0"/>
              <a:t>에서 제공하는 온라인 스토리지 </a:t>
            </a:r>
            <a:r>
              <a:rPr lang="en-US" altLang="ko-KR" sz="3500" dirty="0"/>
              <a:t>S3</a:t>
            </a:r>
            <a:r>
              <a:rPr lang="ko-KR" altLang="en-US" sz="3500" dirty="0"/>
              <a:t>를 사용</a:t>
            </a:r>
            <a:endParaRPr lang="en-US" altLang="ko-KR" sz="3500" dirty="0"/>
          </a:p>
          <a:p>
            <a:pPr algn="r"/>
            <a:r>
              <a:rPr lang="ko-KR" altLang="en-US" sz="3500" dirty="0"/>
              <a:t> </a:t>
            </a:r>
            <a:r>
              <a:rPr lang="en-US" altLang="ko-KR" sz="3500" dirty="0"/>
              <a:t>.PNG,.JPEG </a:t>
            </a:r>
            <a:r>
              <a:rPr lang="ko-KR" altLang="en-US" sz="3500" dirty="0"/>
              <a:t>등의 미디어 파일을 데이터 베이스와 분리하여 저장 가능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18719A6-3FBE-4A05-A693-6EE9E6FF738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2541141-8BAF-4A87-9FA7-D7897974695D}"/>
              </a:ext>
            </a:extLst>
          </p:cNvPr>
          <p:cNvSpPr txBox="1"/>
          <p:nvPr/>
        </p:nvSpPr>
        <p:spPr>
          <a:xfrm>
            <a:off x="17579224" y="8887220"/>
            <a:ext cx="7087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14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3894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1001">
            <a:extLst>
              <a:ext uri="{FF2B5EF4-FFF2-40B4-BE49-F238E27FC236}">
                <a16:creationId xmlns:a16="http://schemas.microsoft.com/office/drawing/2014/main" id="{74DD5D91-F08A-4FD3-A173-2D8C58F96E2C}"/>
              </a:ext>
            </a:extLst>
          </p:cNvPr>
          <p:cNvGrpSpPr/>
          <p:nvPr/>
        </p:nvGrpSpPr>
        <p:grpSpPr>
          <a:xfrm>
            <a:off x="1157564" y="9164219"/>
            <a:ext cx="16275387" cy="13769"/>
            <a:chOff x="1005164" y="9011819"/>
            <a:chExt cx="16275387" cy="13769"/>
          </a:xfrm>
        </p:grpSpPr>
        <p:pic>
          <p:nvPicPr>
            <p:cNvPr id="11" name="Object 3">
              <a:extLst>
                <a:ext uri="{FF2B5EF4-FFF2-40B4-BE49-F238E27FC236}">
                  <a16:creationId xmlns:a16="http://schemas.microsoft.com/office/drawing/2014/main" id="{DC689F0C-9257-4C93-82FE-CAF61A8E3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  <a:ln>
              <a:solidFill>
                <a:srgbClr val="01BF71"/>
              </a:solidFill>
            </a:ln>
          </p:spPr>
        </p:pic>
      </p:grpSp>
      <p:sp>
        <p:nvSpPr>
          <p:cNvPr id="2" name="Object 2"/>
          <p:cNvSpPr txBox="1"/>
          <p:nvPr/>
        </p:nvSpPr>
        <p:spPr>
          <a:xfrm>
            <a:off x="1157564" y="0"/>
            <a:ext cx="9858864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000" kern="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AI</a:t>
            </a:r>
            <a:endParaRPr lang="en-US" sz="7000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09E048-5958-4194-A3E4-220294423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14" y="1728062"/>
            <a:ext cx="17995771" cy="68653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605B305-87AE-4C9F-981B-F836AA2402C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813105-6818-42CC-BD4C-BD4A717300D5}"/>
              </a:ext>
            </a:extLst>
          </p:cNvPr>
          <p:cNvSpPr txBox="1"/>
          <p:nvPr/>
        </p:nvSpPr>
        <p:spPr>
          <a:xfrm>
            <a:off x="17440324" y="8887220"/>
            <a:ext cx="10000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15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086574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5164" y="3558450"/>
            <a:ext cx="11612235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0" kern="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03.</a:t>
            </a:r>
            <a:endParaRPr lang="en-US" sz="20000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1005164" y="9011819"/>
            <a:ext cx="16275387" cy="13769"/>
            <a:chOff x="1005164" y="9011819"/>
            <a:chExt cx="16275387" cy="1376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  <a:ln>
              <a:solidFill>
                <a:srgbClr val="01BF71"/>
              </a:solidFill>
            </a:ln>
          </p:spPr>
        </p:pic>
      </p:grpSp>
      <p:sp>
        <p:nvSpPr>
          <p:cNvPr id="10" name="Object 10"/>
          <p:cNvSpPr txBox="1"/>
          <p:nvPr/>
        </p:nvSpPr>
        <p:spPr>
          <a:xfrm>
            <a:off x="4191000" y="3912392"/>
            <a:ext cx="16088203" cy="2462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540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Expectation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DAAAC4-E860-4028-B222-333E372407C1}"/>
              </a:ext>
            </a:extLst>
          </p:cNvPr>
          <p:cNvSpPr txBox="1"/>
          <p:nvPr/>
        </p:nvSpPr>
        <p:spPr>
          <a:xfrm>
            <a:off x="17449800" y="8748589"/>
            <a:ext cx="68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16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471719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노란색, 파란색, 다채로운, 칠한이(가) 표시된 사진&#10;&#10;자동 생성된 설명">
            <a:extLst>
              <a:ext uri="{FF2B5EF4-FFF2-40B4-BE49-F238E27FC236}">
                <a16:creationId xmlns:a16="http://schemas.microsoft.com/office/drawing/2014/main" id="{D95C05CE-68FA-42F6-8DA9-7161AAB24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7180" y="1548914"/>
            <a:ext cx="6645965" cy="664596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6175FDC-1E9D-4F8A-97E7-ED2527DDE3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D089913-2477-41D6-B45E-46C51165C634}"/>
              </a:ext>
            </a:extLst>
          </p:cNvPr>
          <p:cNvSpPr txBox="1"/>
          <p:nvPr/>
        </p:nvSpPr>
        <p:spPr>
          <a:xfrm>
            <a:off x="17449800" y="8748589"/>
            <a:ext cx="1143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17</a:t>
            </a:r>
            <a:endParaRPr lang="ko-KR" altLang="en-US" sz="3000" b="1" dirty="0"/>
          </a:p>
        </p:txBody>
      </p:sp>
      <p:pic>
        <p:nvPicPr>
          <p:cNvPr id="3" name="그림 2" descr="텍스트, 그리기이(가) 표시된 사진&#10;&#10;자동 생성된 설명">
            <a:extLst>
              <a:ext uri="{FF2B5EF4-FFF2-40B4-BE49-F238E27FC236}">
                <a16:creationId xmlns:a16="http://schemas.microsoft.com/office/drawing/2014/main" id="{E20EAD9F-712B-564E-ABD9-7FC86AD5FB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3089831"/>
            <a:ext cx="4272665" cy="3971369"/>
          </a:xfrm>
          <a:prstGeom prst="rect">
            <a:avLst/>
          </a:prstGeom>
        </p:spPr>
      </p:pic>
      <p:pic>
        <p:nvPicPr>
          <p:cNvPr id="1026" name="Picture 2" descr="심멎 미모&amp;quot; 블랙핑크 지수, 전현무가 뽑은 &amp;#39;실물갑&amp;#39; 아이돌→우월한 유전자 주목 - 한수지 기자 - 톱스타뉴스">
            <a:extLst>
              <a:ext uri="{FF2B5EF4-FFF2-40B4-BE49-F238E27FC236}">
                <a16:creationId xmlns:a16="http://schemas.microsoft.com/office/drawing/2014/main" id="{079B61FC-1359-E94C-9F3E-4E019A4E8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3086100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더하기 3">
            <a:extLst>
              <a:ext uri="{FF2B5EF4-FFF2-40B4-BE49-F238E27FC236}">
                <a16:creationId xmlns:a16="http://schemas.microsoft.com/office/drawing/2014/main" id="{9730D76A-EB26-9742-876A-1D4D4F42B319}"/>
              </a:ext>
            </a:extLst>
          </p:cNvPr>
          <p:cNvSpPr/>
          <p:nvPr/>
        </p:nvSpPr>
        <p:spPr>
          <a:xfrm>
            <a:off x="4653664" y="4305300"/>
            <a:ext cx="1213736" cy="12192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등호 4">
            <a:extLst>
              <a:ext uri="{FF2B5EF4-FFF2-40B4-BE49-F238E27FC236}">
                <a16:creationId xmlns:a16="http://schemas.microsoft.com/office/drawing/2014/main" id="{A5DFC2AD-4ADE-484C-9893-26F685CBD36D}"/>
              </a:ext>
            </a:extLst>
          </p:cNvPr>
          <p:cNvSpPr/>
          <p:nvPr/>
        </p:nvSpPr>
        <p:spPr>
          <a:xfrm>
            <a:off x="10023035" y="4419600"/>
            <a:ext cx="1066800" cy="9906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623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다채로운, 상점이(가) 표시된 사진&#10;&#10;자동 생성된 설명">
            <a:extLst>
              <a:ext uri="{FF2B5EF4-FFF2-40B4-BE49-F238E27FC236}">
                <a16:creationId xmlns:a16="http://schemas.microsoft.com/office/drawing/2014/main" id="{5EED3D33-7FB1-4E98-ADB2-3BAF6D85B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95414"/>
            <a:ext cx="9677400" cy="961198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56CB6E1-4BD5-4217-8B23-A5DDB73664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006F6F-68FB-4AFC-80C3-FE8E458FA4CD}"/>
              </a:ext>
            </a:extLst>
          </p:cNvPr>
          <p:cNvSpPr txBox="1"/>
          <p:nvPr/>
        </p:nvSpPr>
        <p:spPr>
          <a:xfrm>
            <a:off x="17449799" y="8748589"/>
            <a:ext cx="680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18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93960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4126A6E-4276-49A5-AB57-3C156041C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1" y="-1"/>
            <a:ext cx="17099281" cy="102732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C1C5DB-639D-47BB-97E4-C1E6C6E5A3C4}"/>
              </a:ext>
            </a:extLst>
          </p:cNvPr>
          <p:cNvSpPr txBox="1"/>
          <p:nvPr/>
        </p:nvSpPr>
        <p:spPr>
          <a:xfrm>
            <a:off x="2057400" y="7734300"/>
            <a:ext cx="6019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연결된 </a:t>
            </a:r>
            <a:r>
              <a:rPr lang="en-US" altLang="ko-KR" sz="2500" b="1" dirty="0"/>
              <a:t>NFT</a:t>
            </a:r>
            <a:r>
              <a:rPr lang="ko-KR" altLang="en-US" sz="2500" b="1" dirty="0"/>
              <a:t>마켓을 통해 나만의 작품을 올리고 수익창출 진행도 가능하다</a:t>
            </a:r>
            <a:r>
              <a:rPr lang="en-US" altLang="ko-KR" sz="2500" b="1" dirty="0"/>
              <a:t>.</a:t>
            </a:r>
            <a:endParaRPr lang="ko-KR" altLang="en-US" sz="25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17E995-DE9E-4906-A49E-05BAE363A2FC}"/>
              </a:ext>
            </a:extLst>
          </p:cNvPr>
          <p:cNvSpPr txBox="1"/>
          <p:nvPr/>
        </p:nvSpPr>
        <p:spPr>
          <a:xfrm>
            <a:off x="1965961" y="545993"/>
            <a:ext cx="6019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실제 </a:t>
            </a:r>
            <a:r>
              <a:rPr lang="en-US" altLang="ko-KR" b="1" dirty="0"/>
              <a:t>PICTOON</a:t>
            </a:r>
            <a:r>
              <a:rPr lang="ko-KR" altLang="en-US" b="1" dirty="0"/>
              <a:t>으로 만든 이미지를 </a:t>
            </a:r>
            <a:r>
              <a:rPr lang="en-US" altLang="ko-KR" b="1" dirty="0"/>
              <a:t>NFT</a:t>
            </a:r>
            <a:r>
              <a:rPr lang="ko-KR" altLang="en-US" b="1" dirty="0"/>
              <a:t>마켓에 업로드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AFABAEC-EE4E-4138-BCEA-0793DD9EB6A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8F4094-4E03-44D1-8EA0-172F406538AF}"/>
              </a:ext>
            </a:extLst>
          </p:cNvPr>
          <p:cNvSpPr txBox="1"/>
          <p:nvPr/>
        </p:nvSpPr>
        <p:spPr>
          <a:xfrm>
            <a:off x="17449800" y="8748589"/>
            <a:ext cx="1447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19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110688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모니터, 스크린샷, 검은색이(가) 표시된 사진&#10;&#10;자동 생성된 설명">
            <a:extLst>
              <a:ext uri="{FF2B5EF4-FFF2-40B4-BE49-F238E27FC236}">
                <a16:creationId xmlns:a16="http://schemas.microsoft.com/office/drawing/2014/main" id="{0B5FB3B6-DB69-4879-B26C-0226A3E9C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86" r="18738"/>
          <a:stretch/>
        </p:blipFill>
        <p:spPr>
          <a:xfrm>
            <a:off x="3467100" y="32305"/>
            <a:ext cx="11353800" cy="10222390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E6A8840-1721-4434-B2D1-386DEEAA2E1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7E5CD5-CFF7-491F-9452-925BFC01449C}"/>
              </a:ext>
            </a:extLst>
          </p:cNvPr>
          <p:cNvSpPr txBox="1"/>
          <p:nvPr/>
        </p:nvSpPr>
        <p:spPr>
          <a:xfrm>
            <a:off x="17449800" y="8748589"/>
            <a:ext cx="990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20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670969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/>
          <p:nvPr/>
        </p:nvSpPr>
        <p:spPr>
          <a:xfrm>
            <a:off x="1117017" y="1998494"/>
            <a:ext cx="369363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Bebas" pitchFamily="34" charset="0"/>
              </a:rPr>
              <a:t>01</a:t>
            </a:r>
            <a:endParaRPr lang="en-US" sz="6000" dirty="0">
              <a:latin typeface="Bahnschrift SemiBold SemiConden" panose="020B0502040204020203" pitchFamily="34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05164" y="4985675"/>
            <a:ext cx="3262036" cy="1708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500" dirty="0"/>
              <a:t>IDEA</a:t>
            </a:r>
          </a:p>
          <a:p>
            <a:r>
              <a:rPr lang="en-US" altLang="ko-KR" sz="3500" dirty="0"/>
              <a:t>How to use</a:t>
            </a:r>
          </a:p>
          <a:p>
            <a:r>
              <a:rPr lang="en-US" altLang="ko-KR" sz="3500" dirty="0"/>
              <a:t>Demo Video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005164" y="2949517"/>
            <a:ext cx="7298451" cy="10618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50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Introduction</a:t>
            </a:r>
          </a:p>
          <a:p>
            <a:endParaRPr lang="en-US" dirty="0">
              <a:latin typeface="Bahnschrift SemiBold SemiConden" panose="020B0502040204020203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311025" y="1953249"/>
            <a:ext cx="369363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Bebas" pitchFamily="34" charset="0"/>
              </a:rPr>
              <a:t>02</a:t>
            </a:r>
            <a:endParaRPr lang="en-US" sz="6000" dirty="0">
              <a:latin typeface="Bahnschrift SemiBold SemiConden" panose="020B0502040204020203" pitchFamily="34" charset="0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257800" y="4917431"/>
            <a:ext cx="6374355" cy="38779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500" kern="0" dirty="0">
                <a:solidFill>
                  <a:srgbClr val="3C3C3C"/>
                </a:solidFill>
                <a:cs typeface="S-Core Dream 3 Light" pitchFamily="34" charset="0"/>
              </a:rPr>
              <a:t>System Architecture</a:t>
            </a:r>
          </a:p>
          <a:p>
            <a:r>
              <a:rPr lang="en-US" altLang="ko-KR" sz="3500" kern="0" dirty="0">
                <a:solidFill>
                  <a:srgbClr val="3C3C3C"/>
                </a:solidFill>
                <a:cs typeface="S-Core Dream 3 Light" pitchFamily="34" charset="0"/>
              </a:rPr>
              <a:t>Docker</a:t>
            </a:r>
          </a:p>
          <a:p>
            <a:r>
              <a:rPr lang="en-US" altLang="ko-KR" sz="3500" kern="0" dirty="0">
                <a:solidFill>
                  <a:srgbClr val="3C3C3C"/>
                </a:solidFill>
                <a:cs typeface="S-Core Dream 3 Light" pitchFamily="34" charset="0"/>
              </a:rPr>
              <a:t>Frontend</a:t>
            </a:r>
          </a:p>
          <a:p>
            <a:r>
              <a:rPr lang="en-US" altLang="ko-KR" sz="3500" kern="0" dirty="0">
                <a:solidFill>
                  <a:srgbClr val="3C3C3C"/>
                </a:solidFill>
                <a:cs typeface="S-Core Dream 3 Light" pitchFamily="34" charset="0"/>
              </a:rPr>
              <a:t>Backend</a:t>
            </a:r>
          </a:p>
          <a:p>
            <a:r>
              <a:rPr lang="en-US" altLang="ko-KR" sz="3500" kern="0" dirty="0">
                <a:solidFill>
                  <a:srgbClr val="3C3C3C"/>
                </a:solidFill>
                <a:cs typeface="S-Core Dream 3 Light" pitchFamily="34" charset="0"/>
              </a:rPr>
              <a:t>DB</a:t>
            </a:r>
          </a:p>
          <a:p>
            <a:r>
              <a:rPr lang="en-US" altLang="ko-KR" sz="3500" kern="0" dirty="0">
                <a:solidFill>
                  <a:srgbClr val="3C3C3C"/>
                </a:solidFill>
                <a:cs typeface="S-Core Dream 3 Light" pitchFamily="34" charset="0"/>
              </a:rPr>
              <a:t>AI</a:t>
            </a:r>
          </a:p>
          <a:p>
            <a:endParaRPr lang="en-US" kern="0" dirty="0">
              <a:solidFill>
                <a:srgbClr val="3C3C3C"/>
              </a:solidFill>
            </a:endParaRPr>
          </a:p>
          <a:p>
            <a:endParaRPr lang="en-US" kern="0" dirty="0">
              <a:solidFill>
                <a:srgbClr val="3C3C3C"/>
              </a:solidFill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266266" y="2977706"/>
            <a:ext cx="7298451" cy="10618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50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Configuration</a:t>
            </a:r>
          </a:p>
          <a:p>
            <a:endParaRPr lang="en-US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9505033" y="1998494"/>
            <a:ext cx="369363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Bebas" pitchFamily="34" charset="0"/>
              </a:rPr>
              <a:t>03</a:t>
            </a:r>
            <a:endParaRPr lang="en-US" sz="6000" dirty="0">
              <a:latin typeface="Bahnschrift SemiBold SemiConden" panose="020B0502040204020203" pitchFamily="34" charset="0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9505033" y="2966755"/>
            <a:ext cx="7298451" cy="10618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50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Expectation</a:t>
            </a:r>
          </a:p>
          <a:p>
            <a:endParaRPr lang="en-US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24" name="Object 63">
            <a:extLst>
              <a:ext uri="{FF2B5EF4-FFF2-40B4-BE49-F238E27FC236}">
                <a16:creationId xmlns:a16="http://schemas.microsoft.com/office/drawing/2014/main" id="{61626744-A8BF-47FD-B23F-02CCD0FF6538}"/>
              </a:ext>
            </a:extLst>
          </p:cNvPr>
          <p:cNvSpPr txBox="1"/>
          <p:nvPr/>
        </p:nvSpPr>
        <p:spPr>
          <a:xfrm>
            <a:off x="1301894" y="332756"/>
            <a:ext cx="9377969" cy="16312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0000" b="1" kern="0" spc="-10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5 Medium" pitchFamily="34" charset="0"/>
              </a:rPr>
              <a:t>Contents</a:t>
            </a:r>
            <a:endParaRPr lang="en-US" sz="10000" b="1" dirty="0">
              <a:latin typeface="Bahnschrift SemiBold SemiConden" panose="020B0502040204020203" pitchFamily="34" charset="0"/>
            </a:endParaRPr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A3B9944A-0C91-493F-B672-7139BED78064}"/>
              </a:ext>
            </a:extLst>
          </p:cNvPr>
          <p:cNvSpPr txBox="1"/>
          <p:nvPr/>
        </p:nvSpPr>
        <p:spPr>
          <a:xfrm>
            <a:off x="13687304" y="4985675"/>
            <a:ext cx="2825473" cy="63094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500" dirty="0"/>
              <a:t>Members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D99C66C-46CA-40CD-9557-C1011EC659C4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1005164" y="3988486"/>
            <a:ext cx="3649226" cy="22860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7202453-FE4C-4EA6-BC3E-3B56D5D5817E}"/>
              </a:ext>
            </a:extLst>
          </p:cNvPr>
          <p:cNvCxnSpPr>
            <a:cxnSpLocks/>
          </p:cNvCxnSpPr>
          <p:nvPr/>
        </p:nvCxnSpPr>
        <p:spPr>
          <a:xfrm>
            <a:off x="5257800" y="3988486"/>
            <a:ext cx="3649226" cy="22860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D83925E-E5E0-43ED-BCEF-1CE87F9AAD25}"/>
              </a:ext>
            </a:extLst>
          </p:cNvPr>
          <p:cNvCxnSpPr>
            <a:cxnSpLocks/>
          </p:cNvCxnSpPr>
          <p:nvPr/>
        </p:nvCxnSpPr>
        <p:spPr>
          <a:xfrm>
            <a:off x="9519022" y="3988486"/>
            <a:ext cx="3649226" cy="22860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4AE1460C-CFEF-4115-915E-7735E4729822}"/>
              </a:ext>
            </a:extLst>
          </p:cNvPr>
          <p:cNvCxnSpPr>
            <a:cxnSpLocks/>
          </p:cNvCxnSpPr>
          <p:nvPr/>
        </p:nvCxnSpPr>
        <p:spPr>
          <a:xfrm>
            <a:off x="13687304" y="4028334"/>
            <a:ext cx="3649226" cy="22860"/>
          </a:xfrm>
          <a:prstGeom prst="line">
            <a:avLst/>
          </a:prstGeom>
          <a:ln w="28575">
            <a:solidFill>
              <a:srgbClr val="3C3C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bject 21">
            <a:extLst>
              <a:ext uri="{FF2B5EF4-FFF2-40B4-BE49-F238E27FC236}">
                <a16:creationId xmlns:a16="http://schemas.microsoft.com/office/drawing/2014/main" id="{343A5FD3-5B6D-4A83-8544-3309E6138637}"/>
              </a:ext>
            </a:extLst>
          </p:cNvPr>
          <p:cNvSpPr txBox="1"/>
          <p:nvPr/>
        </p:nvSpPr>
        <p:spPr>
          <a:xfrm>
            <a:off x="13586919" y="1928482"/>
            <a:ext cx="369363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Bebas" pitchFamily="34" charset="0"/>
              </a:rPr>
              <a:t>04</a:t>
            </a:r>
            <a:endParaRPr lang="en-US" sz="6000" dirty="0">
              <a:latin typeface="Bahnschrift SemiBold SemiConden" panose="020B0502040204020203" pitchFamily="34" charset="0"/>
            </a:endParaRPr>
          </a:p>
        </p:txBody>
      </p:sp>
      <p:sp>
        <p:nvSpPr>
          <p:cNvPr id="30" name="Object 23">
            <a:extLst>
              <a:ext uri="{FF2B5EF4-FFF2-40B4-BE49-F238E27FC236}">
                <a16:creationId xmlns:a16="http://schemas.microsoft.com/office/drawing/2014/main" id="{A742680E-F86E-43E9-B4E1-8599FCF94E72}"/>
              </a:ext>
            </a:extLst>
          </p:cNvPr>
          <p:cNvSpPr txBox="1"/>
          <p:nvPr/>
        </p:nvSpPr>
        <p:spPr>
          <a:xfrm>
            <a:off x="13654634" y="2966754"/>
            <a:ext cx="7298451" cy="10618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50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Members</a:t>
            </a:r>
          </a:p>
          <a:p>
            <a:endParaRPr lang="en-US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18" name="Object 10">
            <a:extLst>
              <a:ext uri="{FF2B5EF4-FFF2-40B4-BE49-F238E27FC236}">
                <a16:creationId xmlns:a16="http://schemas.microsoft.com/office/drawing/2014/main" id="{4339043A-B424-4763-9897-840D9E0A9E98}"/>
              </a:ext>
            </a:extLst>
          </p:cNvPr>
          <p:cNvSpPr txBox="1"/>
          <p:nvPr/>
        </p:nvSpPr>
        <p:spPr>
          <a:xfrm>
            <a:off x="9519022" y="4985675"/>
            <a:ext cx="2825473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500" dirty="0"/>
              <a:t>Product</a:t>
            </a:r>
          </a:p>
          <a:p>
            <a:r>
              <a:rPr lang="en-US" altLang="ko-KR" sz="3500" dirty="0"/>
              <a:t>Expectation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03A7ED-19C0-4AD4-8C02-97BA742E3DA1}"/>
              </a:ext>
            </a:extLst>
          </p:cNvPr>
          <p:cNvSpPr txBox="1"/>
          <p:nvPr/>
        </p:nvSpPr>
        <p:spPr>
          <a:xfrm>
            <a:off x="17449800" y="8748589"/>
            <a:ext cx="2656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2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884383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38200" y="3558450"/>
            <a:ext cx="11612235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Bebas" pitchFamily="34" charset="0"/>
              </a:rPr>
              <a:t>04.</a:t>
            </a:r>
            <a:endParaRPr lang="en-US" sz="20000" dirty="0">
              <a:latin typeface="Bahnschrift SemiBold SemiConden" panose="020B0502040204020203" pitchFamily="34" charset="0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1005164" y="9011819"/>
            <a:ext cx="16275387" cy="13769"/>
            <a:chOff x="1005164" y="9011819"/>
            <a:chExt cx="16275387" cy="1376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  <a:ln>
              <a:solidFill>
                <a:srgbClr val="3C3C3C"/>
              </a:solidFill>
            </a:ln>
          </p:spPr>
        </p:pic>
      </p:grpSp>
      <p:sp>
        <p:nvSpPr>
          <p:cNvPr id="10" name="Object 10"/>
          <p:cNvSpPr txBox="1"/>
          <p:nvPr/>
        </p:nvSpPr>
        <p:spPr>
          <a:xfrm>
            <a:off x="4191000" y="3912392"/>
            <a:ext cx="16088203" cy="2462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5400" dirty="0">
                <a:solidFill>
                  <a:srgbClr val="01BF71"/>
                </a:solidFill>
                <a:latin typeface="Bahnschrift SemiBold SemiConden" panose="020B0502040204020203" pitchFamily="34" charset="0"/>
              </a:rPr>
              <a:t>Members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54FC6D-414E-48B6-9D01-30836D250ADF}"/>
              </a:ext>
            </a:extLst>
          </p:cNvPr>
          <p:cNvSpPr txBox="1"/>
          <p:nvPr/>
        </p:nvSpPr>
        <p:spPr>
          <a:xfrm>
            <a:off x="17449800" y="8748589"/>
            <a:ext cx="838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21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4024044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52A4F3A-917B-4948-9CD2-DD30D3939319}"/>
              </a:ext>
            </a:extLst>
          </p:cNvPr>
          <p:cNvSpPr/>
          <p:nvPr/>
        </p:nvSpPr>
        <p:spPr>
          <a:xfrm>
            <a:off x="2362200" y="2019300"/>
            <a:ext cx="13754100" cy="7621611"/>
          </a:xfrm>
          <a:prstGeom prst="roundRect">
            <a:avLst/>
          </a:prstGeom>
          <a:solidFill>
            <a:srgbClr val="01BF71"/>
          </a:solidFill>
          <a:ln>
            <a:solidFill>
              <a:srgbClr val="FFCD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Object 11">
            <a:extLst>
              <a:ext uri="{FF2B5EF4-FFF2-40B4-BE49-F238E27FC236}">
                <a16:creationId xmlns:a16="http://schemas.microsoft.com/office/drawing/2014/main" id="{BF342601-6D2B-44C2-A7AC-FC74512D4C70}"/>
              </a:ext>
            </a:extLst>
          </p:cNvPr>
          <p:cNvSpPr txBox="1"/>
          <p:nvPr/>
        </p:nvSpPr>
        <p:spPr>
          <a:xfrm>
            <a:off x="2236053" y="3922963"/>
            <a:ext cx="3810000" cy="1415772"/>
          </a:xfrm>
          <a:prstGeom prst="rect">
            <a:avLst/>
          </a:prstGeom>
          <a:noFill/>
          <a:effectLst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sz="2500" b="1" dirty="0">
                <a:latin typeface="Bahnschrift SemiBold SemiConden" panose="020B0502040204020203" pitchFamily="34" charset="0"/>
                <a:cs typeface="Bebas" pitchFamily="34" charset="0"/>
              </a:rPr>
              <a:t>김정연</a:t>
            </a:r>
            <a:r>
              <a:rPr lang="ko-KR" altLang="en-US" sz="2500" dirty="0">
                <a:latin typeface="Bahnschrift SemiBold SemiConden" panose="020B0502040204020203" pitchFamily="34" charset="0"/>
                <a:cs typeface="Bebas" pitchFamily="34" charset="0"/>
              </a:rPr>
              <a:t> </a:t>
            </a:r>
            <a:r>
              <a:rPr lang="en-US" altLang="ko-KR" sz="2500" dirty="0">
                <a:latin typeface="Bahnschrift SemiBold SemiConden" panose="020B0502040204020203" pitchFamily="34" charset="0"/>
                <a:cs typeface="Bebas" pitchFamily="34" charset="0"/>
              </a:rPr>
              <a:t>@jung-yeon99</a:t>
            </a:r>
          </a:p>
          <a:p>
            <a:pPr algn="r"/>
            <a:r>
              <a:rPr lang="ko-KR" altLang="en-US" dirty="0">
                <a:latin typeface="Bahnschrift SemiBold SemiConden" panose="020B0502040204020203" pitchFamily="34" charset="0"/>
                <a:cs typeface="Bebas" pitchFamily="34" charset="0"/>
              </a:rPr>
              <a:t>한국공학대학교 컴퓨터공학과</a:t>
            </a:r>
            <a:endParaRPr lang="en-US" dirty="0">
              <a:latin typeface="Bahnschrift SemiBold SemiConden" panose="020B0502040204020203" pitchFamily="34" charset="0"/>
              <a:cs typeface="Bebas" pitchFamily="34" charset="0"/>
            </a:endParaRPr>
          </a:p>
          <a:p>
            <a:pPr algn="r"/>
            <a:r>
              <a:rPr lang="en-US" sz="2500" dirty="0">
                <a:latin typeface="Bahnschrift SemiBold SemiConden" panose="020B0502040204020203" pitchFamily="34" charset="0"/>
                <a:cs typeface="Bebas" pitchFamily="34" charset="0"/>
              </a:rPr>
              <a:t>Frontend</a:t>
            </a:r>
          </a:p>
          <a:p>
            <a:endParaRPr lang="en-US" dirty="0">
              <a:latin typeface="Bahnschrift SemiBold SemiConden" panose="020B0502040204020203" pitchFamily="34" charset="0"/>
            </a:endParaRPr>
          </a:p>
        </p:txBody>
      </p:sp>
      <p:sp>
        <p:nvSpPr>
          <p:cNvPr id="28" name="Object 17">
            <a:extLst>
              <a:ext uri="{FF2B5EF4-FFF2-40B4-BE49-F238E27FC236}">
                <a16:creationId xmlns:a16="http://schemas.microsoft.com/office/drawing/2014/main" id="{970CC5A9-934A-4253-96E9-371E90F221E0}"/>
              </a:ext>
            </a:extLst>
          </p:cNvPr>
          <p:cNvSpPr txBox="1"/>
          <p:nvPr/>
        </p:nvSpPr>
        <p:spPr>
          <a:xfrm>
            <a:off x="12451637" y="3894150"/>
            <a:ext cx="3581400" cy="152349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500" b="1" dirty="0" err="1">
                <a:latin typeface="Bahnschrift SemiBold SemiConden" panose="020B0502040204020203" pitchFamily="34" charset="0"/>
                <a:cs typeface="Bebas" pitchFamily="34" charset="0"/>
              </a:rPr>
              <a:t>이차훈</a:t>
            </a:r>
            <a:r>
              <a:rPr lang="ko-KR" altLang="en-US" sz="2500" b="1" dirty="0">
                <a:latin typeface="Bahnschrift SemiBold SemiConden" panose="020B0502040204020203" pitchFamily="34" charset="0"/>
                <a:cs typeface="Bebas" pitchFamily="34" charset="0"/>
              </a:rPr>
              <a:t> </a:t>
            </a:r>
            <a:r>
              <a:rPr lang="en-US" altLang="ko-KR" sz="2500" b="1" dirty="0">
                <a:latin typeface="Bahnschrift SemiBold SemiConden" panose="020B0502040204020203" pitchFamily="34" charset="0"/>
                <a:cs typeface="Bebas" pitchFamily="34" charset="0"/>
              </a:rPr>
              <a:t>@ASGDLO</a:t>
            </a:r>
          </a:p>
          <a:p>
            <a:r>
              <a:rPr lang="ko-KR" altLang="en-US" dirty="0">
                <a:latin typeface="Bahnschrift SemiBold SemiConden" panose="020B0502040204020203" pitchFamily="34" charset="0"/>
                <a:cs typeface="Bebas" pitchFamily="34" charset="0"/>
              </a:rPr>
              <a:t>한국공학대학교 컴퓨터공학과</a:t>
            </a:r>
            <a:endParaRPr lang="en-US" dirty="0">
              <a:latin typeface="Bahnschrift SemiBold SemiConden" panose="020B0502040204020203" pitchFamily="34" charset="0"/>
              <a:cs typeface="Bebas" pitchFamily="34" charset="0"/>
            </a:endParaRPr>
          </a:p>
          <a:p>
            <a:r>
              <a:rPr lang="en-US" sz="2500" dirty="0">
                <a:latin typeface="Bahnschrift SemiBold SemiConden" panose="020B0502040204020203" pitchFamily="34" charset="0"/>
                <a:cs typeface="Bebas" pitchFamily="34" charset="0"/>
              </a:rPr>
              <a:t>Backend</a:t>
            </a:r>
          </a:p>
          <a:p>
            <a:r>
              <a:rPr lang="en-US" sz="2500" dirty="0">
                <a:latin typeface="Bahnschrift SemiBold SemiConden" panose="020B0502040204020203" pitchFamily="34" charset="0"/>
                <a:cs typeface="Bebas" pitchFamily="34" charset="0"/>
              </a:rPr>
              <a:t>AI</a:t>
            </a:r>
          </a:p>
        </p:txBody>
      </p:sp>
      <p:sp>
        <p:nvSpPr>
          <p:cNvPr id="32" name="Object 23">
            <a:extLst>
              <a:ext uri="{FF2B5EF4-FFF2-40B4-BE49-F238E27FC236}">
                <a16:creationId xmlns:a16="http://schemas.microsoft.com/office/drawing/2014/main" id="{30114D07-B430-4DD0-A04F-725DB8F9EEC9}"/>
              </a:ext>
            </a:extLst>
          </p:cNvPr>
          <p:cNvSpPr txBox="1"/>
          <p:nvPr/>
        </p:nvSpPr>
        <p:spPr>
          <a:xfrm>
            <a:off x="12451637" y="6740386"/>
            <a:ext cx="3581400" cy="141577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500" b="1" dirty="0">
                <a:latin typeface="Bahnschrift SemiBold SemiConden" panose="020B0502040204020203" pitchFamily="34" charset="0"/>
                <a:cs typeface="Bebas" pitchFamily="34" charset="0"/>
              </a:rPr>
              <a:t>박민영 </a:t>
            </a:r>
            <a:r>
              <a:rPr lang="en-US" altLang="ko-KR" sz="2500" b="1" dirty="0">
                <a:latin typeface="Bahnschrift SemiBold SemiConden" panose="020B0502040204020203" pitchFamily="34" charset="0"/>
                <a:cs typeface="Bebas" pitchFamily="34" charset="0"/>
              </a:rPr>
              <a:t>@minyoung0925</a:t>
            </a:r>
          </a:p>
          <a:p>
            <a:r>
              <a:rPr lang="ko-KR" altLang="en-US" dirty="0">
                <a:latin typeface="Bahnschrift SemiBold SemiConden" panose="020B0502040204020203" pitchFamily="34" charset="0"/>
                <a:cs typeface="Bebas" pitchFamily="34" charset="0"/>
              </a:rPr>
              <a:t>한국공학대학교 기계설계공학과</a:t>
            </a:r>
            <a:endParaRPr lang="en-US" dirty="0">
              <a:latin typeface="Bahnschrift SemiBold SemiConden" panose="020B0502040204020203" pitchFamily="34" charset="0"/>
              <a:cs typeface="Bebas" pitchFamily="34" charset="0"/>
            </a:endParaRPr>
          </a:p>
          <a:p>
            <a:r>
              <a:rPr lang="en-US" sz="2500" dirty="0">
                <a:latin typeface="Bahnschrift SemiBold SemiConden" panose="020B0502040204020203" pitchFamily="34" charset="0"/>
                <a:cs typeface="Bebas" pitchFamily="34" charset="0"/>
              </a:rPr>
              <a:t>Backend</a:t>
            </a:r>
          </a:p>
          <a:p>
            <a:endParaRPr lang="en-US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40" name="그림 39" descr="선화이(가) 표시된 사진&#10;&#10;자동 생성된 설명">
            <a:extLst>
              <a:ext uri="{FF2B5EF4-FFF2-40B4-BE49-F238E27FC236}">
                <a16:creationId xmlns:a16="http://schemas.microsoft.com/office/drawing/2014/main" id="{7C232908-F914-423D-8CC1-93160E6A7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071" y="6095926"/>
            <a:ext cx="2353697" cy="2296884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2" name="그림 41" descr="텍스트이(가) 표시된 사진&#10;&#10;자동 생성된 설명">
            <a:extLst>
              <a:ext uri="{FF2B5EF4-FFF2-40B4-BE49-F238E27FC236}">
                <a16:creationId xmlns:a16="http://schemas.microsoft.com/office/drawing/2014/main" id="{9F800204-8CE0-4761-A5DF-4089379FD9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904" y="3444731"/>
            <a:ext cx="2353697" cy="2310984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6" name="그림 35" descr="텍스트이(가) 표시된 사진&#10;&#10;자동 생성된 설명">
            <a:extLst>
              <a:ext uri="{FF2B5EF4-FFF2-40B4-BE49-F238E27FC236}">
                <a16:creationId xmlns:a16="http://schemas.microsoft.com/office/drawing/2014/main" id="{C228BFE3-CF52-4EB6-80B8-CAE716C177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904" y="6127513"/>
            <a:ext cx="2353696" cy="2301913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7" name="Object 17">
            <a:extLst>
              <a:ext uri="{FF2B5EF4-FFF2-40B4-BE49-F238E27FC236}">
                <a16:creationId xmlns:a16="http://schemas.microsoft.com/office/drawing/2014/main" id="{EFC0C50D-1856-4556-835A-1EA62C3E94B2}"/>
              </a:ext>
            </a:extLst>
          </p:cNvPr>
          <p:cNvSpPr txBox="1"/>
          <p:nvPr/>
        </p:nvSpPr>
        <p:spPr>
          <a:xfrm>
            <a:off x="2496524" y="6576989"/>
            <a:ext cx="3305689" cy="152349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sz="2500" b="1" dirty="0">
                <a:latin typeface="Bahnschrift SemiBold SemiConden" panose="020B0502040204020203" pitchFamily="34" charset="0"/>
                <a:cs typeface="Bebas" pitchFamily="34" charset="0"/>
              </a:rPr>
              <a:t>임성한 </a:t>
            </a:r>
            <a:r>
              <a:rPr lang="en-US" altLang="ko-KR" sz="2500" b="1" dirty="0">
                <a:latin typeface="Bahnschrift SemiBold SemiConden" panose="020B0502040204020203" pitchFamily="34" charset="0"/>
                <a:cs typeface="Bebas" pitchFamily="34" charset="0"/>
              </a:rPr>
              <a:t>@seonghanlm</a:t>
            </a:r>
          </a:p>
          <a:p>
            <a:pPr algn="r"/>
            <a:r>
              <a:rPr lang="ko-KR" altLang="en-US" dirty="0">
                <a:latin typeface="Bahnschrift SemiBold SemiConden" panose="020B0502040204020203" pitchFamily="34" charset="0"/>
                <a:cs typeface="Bebas" pitchFamily="34" charset="0"/>
              </a:rPr>
              <a:t>한국공학대학교 컴퓨터공학과</a:t>
            </a:r>
            <a:endParaRPr lang="en-US" dirty="0">
              <a:latin typeface="Bahnschrift SemiBold SemiConden" panose="020B0502040204020203" pitchFamily="34" charset="0"/>
              <a:cs typeface="Bebas" pitchFamily="34" charset="0"/>
            </a:endParaRPr>
          </a:p>
          <a:p>
            <a:pPr algn="r"/>
            <a:r>
              <a:rPr lang="en-US" sz="2500" dirty="0">
                <a:latin typeface="Bahnschrift SemiBold SemiConden" panose="020B0502040204020203" pitchFamily="34" charset="0"/>
                <a:cs typeface="Bebas" pitchFamily="34" charset="0"/>
              </a:rPr>
              <a:t>Backend</a:t>
            </a:r>
          </a:p>
          <a:p>
            <a:pPr algn="r"/>
            <a:r>
              <a:rPr lang="en-US" sz="2500" dirty="0">
                <a:latin typeface="Bahnschrift SemiBold SemiConden" panose="020B0502040204020203" pitchFamily="34" charset="0"/>
                <a:cs typeface="Bebas" pitchFamily="34" charset="0"/>
              </a:rPr>
              <a:t>AI</a:t>
            </a:r>
          </a:p>
        </p:txBody>
      </p:sp>
      <p:sp>
        <p:nvSpPr>
          <p:cNvPr id="48" name="Object 2">
            <a:extLst>
              <a:ext uri="{FF2B5EF4-FFF2-40B4-BE49-F238E27FC236}">
                <a16:creationId xmlns:a16="http://schemas.microsoft.com/office/drawing/2014/main" id="{27403D20-E06B-4F71-8612-CB5AB36C4FB2}"/>
              </a:ext>
            </a:extLst>
          </p:cNvPr>
          <p:cNvSpPr txBox="1"/>
          <p:nvPr/>
        </p:nvSpPr>
        <p:spPr>
          <a:xfrm>
            <a:off x="872781" y="69228"/>
            <a:ext cx="9858864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000" u="sng" dirty="0">
                <a:latin typeface="Bahnschrift SemiBold SemiConden" panose="020B0502040204020203" pitchFamily="34" charset="0"/>
              </a:rPr>
              <a:t>Members</a:t>
            </a:r>
          </a:p>
        </p:txBody>
      </p:sp>
      <p:pic>
        <p:nvPicPr>
          <p:cNvPr id="38" name="그림 37" descr="텍스트이(가) 표시된 사진&#10;&#10;자동 생성된 설명">
            <a:extLst>
              <a:ext uri="{FF2B5EF4-FFF2-40B4-BE49-F238E27FC236}">
                <a16:creationId xmlns:a16="http://schemas.microsoft.com/office/drawing/2014/main" id="{8D83BC47-CC34-402F-836F-8A678F408D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071" y="3423375"/>
            <a:ext cx="2353695" cy="2353695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2E585DE-03A3-4D56-AE44-8FF08F038F2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pic>
        <p:nvPicPr>
          <p:cNvPr id="1026" name="Picture 2" descr="임성한의 프로필 사진">
            <a:extLst>
              <a:ext uri="{FF2B5EF4-FFF2-40B4-BE49-F238E27FC236}">
                <a16:creationId xmlns:a16="http://schemas.microsoft.com/office/drawing/2014/main" id="{C10C2D7F-E365-4230-9180-C99C4500C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8591" y="6160697"/>
            <a:ext cx="2170797" cy="220574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이차훈의 프로필 사진">
            <a:extLst>
              <a:ext uri="{FF2B5EF4-FFF2-40B4-BE49-F238E27FC236}">
                <a16:creationId xmlns:a16="http://schemas.microsoft.com/office/drawing/2014/main" id="{56DE3557-4044-46AB-B565-A557C85E2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3407" y="3519854"/>
            <a:ext cx="2160736" cy="216073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김정연의 프로필 사진">
            <a:extLst>
              <a:ext uri="{FF2B5EF4-FFF2-40B4-BE49-F238E27FC236}">
                <a16:creationId xmlns:a16="http://schemas.microsoft.com/office/drawing/2014/main" id="{054C5EE4-4BD1-470F-88D7-20F676A5C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552" y="3494856"/>
            <a:ext cx="2210732" cy="22107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 descr="사람, 실내, 가장이(가) 표시된 사진&#10;&#10;자동 생성된 설명">
            <a:extLst>
              <a:ext uri="{FF2B5EF4-FFF2-40B4-BE49-F238E27FC236}">
                <a16:creationId xmlns:a16="http://schemas.microsoft.com/office/drawing/2014/main" id="{6BD73F82-7925-4140-AB90-A3645497819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975" y="6195552"/>
            <a:ext cx="2282754" cy="219725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26C1E1F-8275-4C7F-B7E0-5FA35F293DA5}"/>
              </a:ext>
            </a:extLst>
          </p:cNvPr>
          <p:cNvSpPr txBox="1"/>
          <p:nvPr/>
        </p:nvSpPr>
        <p:spPr>
          <a:xfrm>
            <a:off x="17449799" y="8748589"/>
            <a:ext cx="680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22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17802951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1BF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2000" y="2628900"/>
            <a:ext cx="29401033" cy="320087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200" kern="0" spc="370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Bebas" pitchFamily="34" charset="0"/>
              </a:rPr>
              <a:t>THANK</a:t>
            </a:r>
            <a:r>
              <a:rPr lang="ko-KR" altLang="en-US" sz="20200" kern="0" spc="370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Bebas" pitchFamily="34" charset="0"/>
              </a:rPr>
              <a:t> </a:t>
            </a:r>
            <a:r>
              <a:rPr lang="en-US" sz="20200" kern="0" spc="370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Bebas" pitchFamily="34" charset="0"/>
              </a:rPr>
              <a:t>YOU</a:t>
            </a:r>
            <a:endParaRPr lang="en-US" sz="20200" dirty="0">
              <a:latin typeface="Bahnschrift SemiBold SemiConden" panose="020B0502040204020203" pitchFamily="34" charset="0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-784854" y="1585419"/>
            <a:ext cx="19291723" cy="72812"/>
            <a:chOff x="-784854" y="1585419"/>
            <a:chExt cx="19291723" cy="72812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784854" y="1585419"/>
              <a:ext cx="19291723" cy="72812"/>
            </a:xfrm>
            <a:prstGeom prst="rect">
              <a:avLst/>
            </a:prstGeom>
          </p:spPr>
        </p:pic>
      </p:grpSp>
      <p:grpSp>
        <p:nvGrpSpPr>
          <p:cNvPr id="8" name="그룹 1001">
            <a:extLst>
              <a:ext uri="{FF2B5EF4-FFF2-40B4-BE49-F238E27FC236}">
                <a16:creationId xmlns:a16="http://schemas.microsoft.com/office/drawing/2014/main" id="{1DFF0686-B8A1-4322-BD9F-A4A7F1321968}"/>
              </a:ext>
            </a:extLst>
          </p:cNvPr>
          <p:cNvGrpSpPr/>
          <p:nvPr/>
        </p:nvGrpSpPr>
        <p:grpSpPr>
          <a:xfrm>
            <a:off x="-967280" y="7505700"/>
            <a:ext cx="19291723" cy="72812"/>
            <a:chOff x="-784854" y="1585419"/>
            <a:chExt cx="19291723" cy="72812"/>
          </a:xfrm>
        </p:grpSpPr>
        <p:pic>
          <p:nvPicPr>
            <p:cNvPr id="9" name="Object 6">
              <a:extLst>
                <a:ext uri="{FF2B5EF4-FFF2-40B4-BE49-F238E27FC236}">
                  <a16:creationId xmlns:a16="http://schemas.microsoft.com/office/drawing/2014/main" id="{D20EE4BA-2602-4441-BC8D-8A614BE49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784854" y="1585419"/>
              <a:ext cx="19291723" cy="728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5164" y="3558450"/>
            <a:ext cx="11612235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0" kern="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01.</a:t>
            </a:r>
            <a:endParaRPr lang="en-US" sz="20000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1005164" y="9011819"/>
            <a:ext cx="16275387" cy="13769"/>
            <a:chOff x="1005164" y="9011819"/>
            <a:chExt cx="16275387" cy="1376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  <a:ln>
              <a:solidFill>
                <a:srgbClr val="01BF71"/>
              </a:solidFill>
            </a:ln>
          </p:spPr>
        </p:pic>
      </p:grpSp>
      <p:sp>
        <p:nvSpPr>
          <p:cNvPr id="10" name="Object 10"/>
          <p:cNvSpPr txBox="1"/>
          <p:nvPr/>
        </p:nvSpPr>
        <p:spPr>
          <a:xfrm>
            <a:off x="4038600" y="3912392"/>
            <a:ext cx="16088203" cy="2462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5400" dirty="0">
                <a:latin typeface="Bahnschrift SemiBold SemiConden" panose="020B0502040204020203" pitchFamily="34" charset="0"/>
                <a:cs typeface="Bebas" pitchFamily="34" charset="0"/>
              </a:rPr>
              <a:t>Introduction</a:t>
            </a:r>
            <a:endParaRPr lang="en-US" dirty="0">
              <a:latin typeface="Bahnschrift SemiBold SemiConden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00D7B3-CFF2-496E-9155-8D57AA2BCA6F}"/>
              </a:ext>
            </a:extLst>
          </p:cNvPr>
          <p:cNvSpPr txBox="1"/>
          <p:nvPr/>
        </p:nvSpPr>
        <p:spPr>
          <a:xfrm>
            <a:off x="17449800" y="8748589"/>
            <a:ext cx="2656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3</a:t>
            </a:r>
            <a:endParaRPr lang="ko-KR" altLang="en-US" sz="30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1BF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51769E6-C5A8-4CCA-A720-62CA9A4D0503}"/>
              </a:ext>
            </a:extLst>
          </p:cNvPr>
          <p:cNvSpPr/>
          <p:nvPr/>
        </p:nvSpPr>
        <p:spPr>
          <a:xfrm>
            <a:off x="0" y="0"/>
            <a:ext cx="16687800" cy="10287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2" name="그룹 1002"/>
          <p:cNvGrpSpPr/>
          <p:nvPr/>
        </p:nvGrpSpPr>
        <p:grpSpPr>
          <a:xfrm>
            <a:off x="1005164" y="9011819"/>
            <a:ext cx="16275387" cy="13769"/>
            <a:chOff x="1005164" y="9011819"/>
            <a:chExt cx="16275387" cy="1376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1068779" y="-35642"/>
            <a:ext cx="3693632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70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IDEA</a:t>
            </a:r>
            <a:endParaRPr lang="en-US" altLang="ko-KR" sz="7000" dirty="0">
              <a:latin typeface="Bahnschrift SemiBold SemiConden" panose="020B0502040204020203" pitchFamily="34" charset="0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8276" y="3695700"/>
            <a:ext cx="13379724" cy="43242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NFT (Non-</a:t>
            </a:r>
            <a:r>
              <a:rPr lang="en-US" altLang="ko-KR" sz="3500" kern="0" dirty="0" err="1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Fungile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 Token) : 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디지털 파일에 </a:t>
            </a:r>
            <a:r>
              <a:rPr lang="ko-KR" altLang="en-US" sz="3500" kern="0" dirty="0" err="1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고유값을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 보유해                </a:t>
            </a:r>
            <a:endParaRPr lang="en-US" altLang="ko-KR" sz="3500" kern="0" dirty="0">
              <a:solidFill>
                <a:srgbClr val="3C3C3C"/>
              </a:solidFill>
              <a:latin typeface="Bahnschrift SemiBold SemiConden" panose="020B0502040204020203" pitchFamily="34" charset="0"/>
              <a:cs typeface="S-Core Dream 3 Light" pitchFamily="34" charset="0"/>
            </a:endParaRPr>
          </a:p>
          <a:p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                                           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가상자산에 희소성과 유일성의 가치를</a:t>
            </a:r>
            <a:endParaRPr lang="en-US" altLang="ko-KR" sz="3500" kern="0" dirty="0">
              <a:solidFill>
                <a:srgbClr val="3C3C3C"/>
              </a:solidFill>
              <a:latin typeface="Bahnschrift SemiBold SemiConden" panose="020B0502040204020203" pitchFamily="34" charset="0"/>
              <a:cs typeface="S-Core Dream 3 Light" pitchFamily="34" charset="0"/>
            </a:endParaRPr>
          </a:p>
          <a:p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                                           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부여하는 것</a:t>
            </a:r>
            <a:endParaRPr lang="en-US" altLang="ko-KR" sz="3500" kern="0" dirty="0">
              <a:solidFill>
                <a:srgbClr val="3C3C3C"/>
              </a:solidFill>
              <a:latin typeface="Bahnschrift SemiBold SemiConden" panose="020B0502040204020203" pitchFamily="34" charset="0"/>
              <a:cs typeface="S-Core Dream 3 Light" pitchFamily="34" charset="0"/>
            </a:endParaRPr>
          </a:p>
          <a:p>
            <a:endParaRPr lang="en-US" altLang="ko-KR" sz="3500" kern="0" dirty="0">
              <a:solidFill>
                <a:srgbClr val="3C3C3C"/>
              </a:solidFill>
              <a:latin typeface="Bahnschrift SemiBold SemiConden" panose="020B0502040204020203" pitchFamily="34" charset="0"/>
              <a:cs typeface="S-Core Dream 3 Light" pitchFamily="34" charset="0"/>
            </a:endParaRPr>
          </a:p>
          <a:p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S-Core Dream 3 Light" pitchFamily="34" charset="0"/>
              </a:rPr>
              <a:t>현재 전 세계적으로 큰 주목을 받고 있는 </a:t>
            </a:r>
            <a:r>
              <a:rPr 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NFT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는 희소성을 가지며 디지털 예술품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, 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즉 그림과 영상으로 거래되며 디지털 자산으로서 경제적 가치를 인정받고 있다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.</a:t>
            </a:r>
          </a:p>
          <a:p>
            <a:endParaRPr lang="en-US" sz="3000" kern="0" dirty="0">
              <a:solidFill>
                <a:srgbClr val="3C3C3C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40069" y="1087420"/>
            <a:ext cx="729845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00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아이디어의 발단</a:t>
            </a:r>
            <a:endParaRPr lang="en-US" sz="4000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1068779" y="1909949"/>
            <a:ext cx="5152037" cy="42685"/>
            <a:chOff x="1839128" y="5341957"/>
            <a:chExt cx="5152037" cy="4268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39128" y="5341957"/>
              <a:ext cx="5152037" cy="42685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757B44B4-8CB3-44C1-9D75-189C3857A98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5F8F688-E424-4DDA-AB8B-7121D1097161}"/>
              </a:ext>
            </a:extLst>
          </p:cNvPr>
          <p:cNvSpPr txBox="1"/>
          <p:nvPr/>
        </p:nvSpPr>
        <p:spPr>
          <a:xfrm>
            <a:off x="17449800" y="8748589"/>
            <a:ext cx="2656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4</a:t>
            </a:r>
            <a:endParaRPr lang="ko-KR" altLang="en-US" sz="30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0FDFA47-4912-4666-8B2E-B845DA71004D}"/>
              </a:ext>
            </a:extLst>
          </p:cNvPr>
          <p:cNvSpPr/>
          <p:nvPr/>
        </p:nvSpPr>
        <p:spPr>
          <a:xfrm>
            <a:off x="-39806" y="0"/>
            <a:ext cx="12192000" cy="10287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51769E6-C5A8-4CCA-A720-62CA9A4D0503}"/>
              </a:ext>
            </a:extLst>
          </p:cNvPr>
          <p:cNvSpPr/>
          <p:nvPr/>
        </p:nvSpPr>
        <p:spPr>
          <a:xfrm>
            <a:off x="0" y="0"/>
            <a:ext cx="16840200" cy="10287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Object 12"/>
          <p:cNvSpPr txBox="1"/>
          <p:nvPr/>
        </p:nvSpPr>
        <p:spPr>
          <a:xfrm>
            <a:off x="1051291" y="3916"/>
            <a:ext cx="3693632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70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IDEA</a:t>
            </a:r>
            <a:endParaRPr lang="en-US" altLang="ko-KR" sz="7000" dirty="0">
              <a:latin typeface="Bahnschrift SemiBold SemiConden" panose="020B05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5164" y="1036976"/>
            <a:ext cx="729845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000" dirty="0">
                <a:solidFill>
                  <a:srgbClr val="01BF71"/>
                </a:solidFill>
                <a:latin typeface="Bahnschrift SemiBold SemiConden" panose="020B0502040204020203" pitchFamily="34" charset="0"/>
                <a:cs typeface="Bebas" pitchFamily="34" charset="0"/>
              </a:rPr>
              <a:t>아이디어의 발단</a:t>
            </a:r>
            <a:endParaRPr lang="en-US" sz="4000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1140249" y="1797696"/>
            <a:ext cx="5152037" cy="42685"/>
            <a:chOff x="1839128" y="5341957"/>
            <a:chExt cx="5152037" cy="4268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39128" y="5341957"/>
              <a:ext cx="5152037" cy="4268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05164" y="9011819"/>
            <a:ext cx="16275387" cy="13769"/>
            <a:chOff x="1005164" y="9011819"/>
            <a:chExt cx="16275387" cy="1376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</p:spPr>
        </p:pic>
      </p:grpSp>
      <p:sp>
        <p:nvSpPr>
          <p:cNvPr id="17" name="Object 13">
            <a:extLst>
              <a:ext uri="{FF2B5EF4-FFF2-40B4-BE49-F238E27FC236}">
                <a16:creationId xmlns:a16="http://schemas.microsoft.com/office/drawing/2014/main" id="{E5C7172D-5739-4541-9C82-A536CB0EE82B}"/>
              </a:ext>
            </a:extLst>
          </p:cNvPr>
          <p:cNvSpPr txBox="1"/>
          <p:nvPr/>
        </p:nvSpPr>
        <p:spPr>
          <a:xfrm>
            <a:off x="762000" y="3030285"/>
            <a:ext cx="7072036" cy="49398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500" kern="0" dirty="0" err="1">
                <a:solidFill>
                  <a:srgbClr val="3C3C3C"/>
                </a:solidFill>
                <a:latin typeface="Bahnschrift SemiBold SemiConden" panose="020B0502040204020203" pitchFamily="34" charset="0"/>
              </a:rPr>
              <a:t>라바랩스가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 발행한 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NFT </a:t>
            </a:r>
          </a:p>
          <a:p>
            <a:r>
              <a:rPr lang="ko-KR" altLang="en-US" sz="3500" kern="0" dirty="0" err="1">
                <a:solidFill>
                  <a:srgbClr val="3C3C3C"/>
                </a:solidFill>
                <a:latin typeface="Bahnschrift SemiBold SemiConden" panose="020B0502040204020203" pitchFamily="34" charset="0"/>
              </a:rPr>
              <a:t>크립토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 펑크 시리즈는 </a:t>
            </a:r>
            <a:endParaRPr lang="en-US" altLang="ko-KR" sz="3500" kern="0" dirty="0">
              <a:solidFill>
                <a:srgbClr val="3C3C3C"/>
              </a:solidFill>
              <a:latin typeface="Bahnschrift SemiBold SemiConden" panose="020B0502040204020203" pitchFamily="34" charset="0"/>
            </a:endParaRPr>
          </a:p>
          <a:p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초기에는 별로 주목받지 못했지만 </a:t>
            </a:r>
            <a:endParaRPr lang="en-US" altLang="ko-KR" sz="3500" kern="0" dirty="0">
              <a:solidFill>
                <a:srgbClr val="3C3C3C"/>
              </a:solidFill>
              <a:latin typeface="Bahnschrift SemiBold SemiConden" panose="020B0502040204020203" pitchFamily="34" charset="0"/>
            </a:endParaRPr>
          </a:p>
          <a:p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단 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1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만개만 발행된다는 </a:t>
            </a:r>
            <a:endParaRPr lang="en-US" altLang="ko-KR" sz="3500" kern="0" dirty="0">
              <a:solidFill>
                <a:srgbClr val="3C3C3C"/>
              </a:solidFill>
              <a:latin typeface="Bahnschrift SemiBold SemiConden" panose="020B0502040204020203" pitchFamily="34" charset="0"/>
            </a:endParaRPr>
          </a:p>
          <a:p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역사성과 희소성이 더해지며 </a:t>
            </a:r>
            <a:endParaRPr lang="en-US" altLang="ko-KR" sz="3500" kern="0" dirty="0">
              <a:solidFill>
                <a:srgbClr val="3C3C3C"/>
              </a:solidFill>
              <a:latin typeface="Bahnschrift SemiBold SemiConden" panose="020B0502040204020203" pitchFamily="34" charset="0"/>
            </a:endParaRPr>
          </a:p>
          <a:p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그 가치가 높아졌다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.</a:t>
            </a:r>
          </a:p>
          <a:p>
            <a:endParaRPr lang="en-US" sz="3500" kern="0" dirty="0">
              <a:solidFill>
                <a:srgbClr val="3C3C3C"/>
              </a:solidFill>
              <a:latin typeface="Bahnschrift SemiBold SemiConden" panose="020B0502040204020203" pitchFamily="34" charset="0"/>
            </a:endParaRPr>
          </a:p>
          <a:p>
            <a:r>
              <a:rPr 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#9998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은 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NFT 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마켓의 최고가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,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 </a:t>
            </a:r>
            <a:endParaRPr lang="en-US" altLang="ko-KR" sz="3500" kern="0" dirty="0">
              <a:solidFill>
                <a:srgbClr val="3C3C3C"/>
              </a:solidFill>
              <a:latin typeface="Bahnschrift SemiBold SemiConden" panose="020B0502040204020203" pitchFamily="34" charset="0"/>
            </a:endParaRPr>
          </a:p>
          <a:p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한화 약 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1111</a:t>
            </a:r>
            <a:r>
              <a:rPr lang="ko-KR" altLang="en-US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만원에 거래되었다</a:t>
            </a:r>
            <a:r>
              <a:rPr lang="en-US" altLang="ko-KR" sz="35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.</a:t>
            </a:r>
            <a:endParaRPr lang="en-US" sz="3500" kern="0" dirty="0">
              <a:solidFill>
                <a:srgbClr val="3C3C3C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D17B0E0-B79E-44AE-908C-E08463A2574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pic>
        <p:nvPicPr>
          <p:cNvPr id="19" name="Picture 2" descr="thumbanil">
            <a:extLst>
              <a:ext uri="{FF2B5EF4-FFF2-40B4-BE49-F238E27FC236}">
                <a16:creationId xmlns:a16="http://schemas.microsoft.com/office/drawing/2014/main" id="{40B5C224-B542-4E45-BD5F-6EABD4C88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236" y="2469099"/>
            <a:ext cx="10182824" cy="562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1EC9BEC-0D4C-4379-8B51-57AA1DE353BD}"/>
              </a:ext>
            </a:extLst>
          </p:cNvPr>
          <p:cNvSpPr txBox="1"/>
          <p:nvPr/>
        </p:nvSpPr>
        <p:spPr>
          <a:xfrm>
            <a:off x="17449800" y="8748589"/>
            <a:ext cx="2656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5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036007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BF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51769E6-C5A8-4CCA-A720-62CA9A4D0503}"/>
              </a:ext>
            </a:extLst>
          </p:cNvPr>
          <p:cNvSpPr/>
          <p:nvPr/>
        </p:nvSpPr>
        <p:spPr>
          <a:xfrm>
            <a:off x="0" y="0"/>
            <a:ext cx="9144000" cy="10287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2" name="그룹 1002"/>
          <p:cNvGrpSpPr/>
          <p:nvPr/>
        </p:nvGrpSpPr>
        <p:grpSpPr>
          <a:xfrm>
            <a:off x="1005164" y="9011819"/>
            <a:ext cx="16275387" cy="13769"/>
            <a:chOff x="1005164" y="9011819"/>
            <a:chExt cx="16275387" cy="1376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76C525A-9E8B-45F2-A2D8-6273BF4942CC}"/>
              </a:ext>
            </a:extLst>
          </p:cNvPr>
          <p:cNvSpPr txBox="1"/>
          <p:nvPr/>
        </p:nvSpPr>
        <p:spPr>
          <a:xfrm>
            <a:off x="859451" y="9290932"/>
            <a:ext cx="1638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“</a:t>
            </a:r>
            <a:r>
              <a:rPr lang="ko-KR" altLang="en-US" sz="4000" b="1" dirty="0"/>
              <a:t>사용자가 생각하고 상상하는 작품을 우리가 쉽게 만들어주면 어떨까</a:t>
            </a:r>
            <a:r>
              <a:rPr lang="en-US" altLang="ko-KR" sz="4000" b="1" dirty="0"/>
              <a:t>?＂</a:t>
            </a:r>
            <a:endParaRPr lang="ko-KR" altLang="en-US" sz="4000" b="1" dirty="0"/>
          </a:p>
        </p:txBody>
      </p:sp>
      <p:pic>
        <p:nvPicPr>
          <p:cNvPr id="4" name="그림 3" descr="다채로운이(가) 표시된 사진&#10;&#10;자동 생성된 설명">
            <a:extLst>
              <a:ext uri="{FF2B5EF4-FFF2-40B4-BE49-F238E27FC236}">
                <a16:creationId xmlns:a16="http://schemas.microsoft.com/office/drawing/2014/main" id="{1AF23277-FB31-46BE-B322-A20AA18490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746957"/>
            <a:ext cx="7725744" cy="515049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CCB971A-577B-4F22-A679-A2C9C215E8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2744934"/>
            <a:ext cx="7725744" cy="51504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8B5152-DBA7-4AC5-83AE-92100B4D186D}"/>
              </a:ext>
            </a:extLst>
          </p:cNvPr>
          <p:cNvSpPr txBox="1"/>
          <p:nvPr/>
        </p:nvSpPr>
        <p:spPr>
          <a:xfrm>
            <a:off x="3429000" y="2089443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실제 미술 작품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BEA0CC-3BF6-49D7-8B61-D17A1382AAC6}"/>
              </a:ext>
            </a:extLst>
          </p:cNvPr>
          <p:cNvSpPr txBox="1"/>
          <p:nvPr/>
        </p:nvSpPr>
        <p:spPr>
          <a:xfrm>
            <a:off x="12725400" y="2146299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PICTOON </a:t>
            </a:r>
            <a:r>
              <a:rPr lang="ko-KR" altLang="en-US" b="1" dirty="0"/>
              <a:t>합성 작품</a:t>
            </a:r>
          </a:p>
        </p:txBody>
      </p:sp>
      <p:sp>
        <p:nvSpPr>
          <p:cNvPr id="19" name="Object 12">
            <a:extLst>
              <a:ext uri="{FF2B5EF4-FFF2-40B4-BE49-F238E27FC236}">
                <a16:creationId xmlns:a16="http://schemas.microsoft.com/office/drawing/2014/main" id="{5FD20FD7-AEAD-4EDC-A43B-F30AF65DA09A}"/>
              </a:ext>
            </a:extLst>
          </p:cNvPr>
          <p:cNvSpPr txBox="1"/>
          <p:nvPr/>
        </p:nvSpPr>
        <p:spPr>
          <a:xfrm>
            <a:off x="1022370" y="-6150"/>
            <a:ext cx="3693632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7000" kern="0" dirty="0">
                <a:solidFill>
                  <a:srgbClr val="3C3C3C"/>
                </a:solidFill>
                <a:latin typeface="Bahnschrift SemiBold SemiConden" panose="020B0502040204020203" pitchFamily="34" charset="0"/>
              </a:rPr>
              <a:t>IDEA</a:t>
            </a:r>
            <a:endParaRPr lang="en-US" altLang="ko-KR" sz="7000" dirty="0">
              <a:latin typeface="Bahnschrift SemiBold SemiConden" panose="020B0502040204020203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78161F1-C7AE-47D5-A921-303635FA85B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E8D02E0-78BA-4085-989B-ED311721CDE2}"/>
              </a:ext>
            </a:extLst>
          </p:cNvPr>
          <p:cNvSpPr txBox="1"/>
          <p:nvPr/>
        </p:nvSpPr>
        <p:spPr>
          <a:xfrm>
            <a:off x="17449800" y="8748589"/>
            <a:ext cx="2656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6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4265766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748" y="0"/>
            <a:ext cx="9858864" cy="11695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000" dirty="0">
                <a:latin typeface="Bahnschrift SemiBold SemiConden" panose="020B0502040204020203" pitchFamily="34" charset="0"/>
              </a:rPr>
              <a:t>Demo Video</a:t>
            </a:r>
          </a:p>
        </p:txBody>
      </p:sp>
      <p:pic>
        <p:nvPicPr>
          <p:cNvPr id="4" name="simplescreenrecorder-2022-01-26_08.05.59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D6F8B49B-CFEA-4A09-BB9A-B3CA21085E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6608" y="1001947"/>
            <a:ext cx="16301333" cy="910454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3198C23-0106-48CD-88DA-EA8A904D7FF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9C39F1-351D-43EC-8414-D0062235712C}"/>
              </a:ext>
            </a:extLst>
          </p:cNvPr>
          <p:cNvSpPr txBox="1"/>
          <p:nvPr/>
        </p:nvSpPr>
        <p:spPr>
          <a:xfrm>
            <a:off x="17449800" y="8748589"/>
            <a:ext cx="2656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8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54849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6306" y="2171700"/>
            <a:ext cx="11612235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0" kern="0" dirty="0">
                <a:solidFill>
                  <a:srgbClr val="3C3C3C"/>
                </a:solidFill>
                <a:latin typeface="Bahnschrift SemiBold SemiConden" panose="020B0502040204020203" pitchFamily="34" charset="0"/>
                <a:cs typeface="Bebas" pitchFamily="34" charset="0"/>
              </a:rPr>
              <a:t>02.</a:t>
            </a:r>
            <a:endParaRPr lang="en-US" sz="20000" dirty="0">
              <a:solidFill>
                <a:srgbClr val="3C3C3C"/>
              </a:solidFill>
              <a:latin typeface="Bahnschrift SemiBold SemiConden" panose="020B0502040204020203" pitchFamily="34" charset="0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1006306" y="9182100"/>
            <a:ext cx="16275387" cy="13769"/>
            <a:chOff x="1005164" y="9011819"/>
            <a:chExt cx="16275387" cy="1376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5164" y="9011819"/>
              <a:ext cx="16275387" cy="13769"/>
            </a:xfrm>
            <a:prstGeom prst="rect">
              <a:avLst/>
            </a:prstGeom>
            <a:ln>
              <a:solidFill>
                <a:srgbClr val="3C3C3C"/>
              </a:solidFill>
            </a:ln>
          </p:spPr>
        </p:pic>
      </p:grpSp>
      <p:sp>
        <p:nvSpPr>
          <p:cNvPr id="10" name="Object 10"/>
          <p:cNvSpPr txBox="1"/>
          <p:nvPr/>
        </p:nvSpPr>
        <p:spPr>
          <a:xfrm>
            <a:off x="4038600" y="2681287"/>
            <a:ext cx="16088203" cy="2462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5400" dirty="0">
                <a:solidFill>
                  <a:srgbClr val="01BF71"/>
                </a:solidFill>
                <a:latin typeface="Bahnschrift SemiBold SemiConden" panose="020B0502040204020203" pitchFamily="34" charset="0"/>
              </a:rPr>
              <a:t>Configuration</a:t>
            </a:r>
            <a:endParaRPr lang="en-US" dirty="0">
              <a:solidFill>
                <a:srgbClr val="01BF71"/>
              </a:solidFill>
              <a:latin typeface="Bahnschrift SemiBold SemiConden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381047-16D0-407B-937F-98BA0B4409A3}"/>
              </a:ext>
            </a:extLst>
          </p:cNvPr>
          <p:cNvSpPr txBox="1"/>
          <p:nvPr/>
        </p:nvSpPr>
        <p:spPr>
          <a:xfrm>
            <a:off x="17449800" y="8918870"/>
            <a:ext cx="381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9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162850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1000" y="-6150"/>
            <a:ext cx="10584590" cy="8617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01BF71"/>
                </a:solidFill>
                <a:latin typeface="Bahnschrift SemiBold SemiConden" panose="020B0502040204020203" pitchFamily="34" charset="0"/>
              </a:rPr>
              <a:t>System Architecture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7455FF6-AFDA-48D1-A671-D118799856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36"/>
          <a:stretch/>
        </p:blipFill>
        <p:spPr>
          <a:xfrm>
            <a:off x="1219200" y="925433"/>
            <a:ext cx="15925800" cy="9010589"/>
          </a:xfrm>
          <a:prstGeom prst="rect">
            <a:avLst/>
          </a:prstGeom>
          <a:ln w="38100" cap="sq">
            <a:solidFill>
              <a:srgbClr val="01BF7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D5FEC45-9BE3-4F44-9C35-F9316F1AE7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4319" y="180505"/>
            <a:ext cx="835482" cy="8354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9DE6F1-897F-488E-A768-B7F95796D13D}"/>
              </a:ext>
            </a:extLst>
          </p:cNvPr>
          <p:cNvSpPr txBox="1"/>
          <p:nvPr/>
        </p:nvSpPr>
        <p:spPr>
          <a:xfrm>
            <a:off x="17449799" y="8748589"/>
            <a:ext cx="680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/>
              <a:t>10</a:t>
            </a:r>
            <a:endParaRPr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839546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</TotalTime>
  <Words>341</Words>
  <Application>Microsoft Macintosh PowerPoint</Application>
  <PresentationFormat>사용자 지정</PresentationFormat>
  <Paragraphs>129</Paragraphs>
  <Slides>22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Bahnschrift SemiBold SemiConden</vt:lpstr>
      <vt:lpstr>맑은 고딕</vt:lpstr>
      <vt:lpstr>NotoSansKR</vt:lpstr>
      <vt:lpstr>S-Core Dream 4 Regular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임성한(2015150029)</cp:lastModifiedBy>
  <cp:revision>52</cp:revision>
  <dcterms:created xsi:type="dcterms:W3CDTF">2022-01-24T01:12:17Z</dcterms:created>
  <dcterms:modified xsi:type="dcterms:W3CDTF">2022-01-27T08:19:20Z</dcterms:modified>
</cp:coreProperties>
</file>